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4"/>
  </p:notesMasterIdLst>
  <p:sldIdLst>
    <p:sldId id="256" r:id="rId2"/>
    <p:sldId id="272" r:id="rId3"/>
    <p:sldId id="263" r:id="rId4"/>
    <p:sldId id="259" r:id="rId5"/>
    <p:sldId id="257" r:id="rId6"/>
    <p:sldId id="296" r:id="rId7"/>
    <p:sldId id="307" r:id="rId8"/>
    <p:sldId id="297" r:id="rId9"/>
    <p:sldId id="304" r:id="rId10"/>
    <p:sldId id="305" r:id="rId11"/>
    <p:sldId id="306" r:id="rId12"/>
    <p:sldId id="299" r:id="rId13"/>
    <p:sldId id="268" r:id="rId14"/>
    <p:sldId id="302" r:id="rId15"/>
    <p:sldId id="261" r:id="rId16"/>
    <p:sldId id="308" r:id="rId17"/>
    <p:sldId id="309" r:id="rId18"/>
    <p:sldId id="310" r:id="rId19"/>
    <p:sldId id="311" r:id="rId20"/>
    <p:sldId id="312" r:id="rId21"/>
    <p:sldId id="313" r:id="rId22"/>
    <p:sldId id="333" r:id="rId23"/>
    <p:sldId id="334" r:id="rId24"/>
    <p:sldId id="335" r:id="rId25"/>
    <p:sldId id="314" r:id="rId26"/>
    <p:sldId id="315" r:id="rId27"/>
    <p:sldId id="336" r:id="rId28"/>
    <p:sldId id="337" r:id="rId29"/>
    <p:sldId id="316" r:id="rId30"/>
    <p:sldId id="338" r:id="rId31"/>
    <p:sldId id="317" r:id="rId32"/>
    <p:sldId id="318" r:id="rId33"/>
    <p:sldId id="319" r:id="rId34"/>
    <p:sldId id="320" r:id="rId35"/>
    <p:sldId id="339" r:id="rId36"/>
    <p:sldId id="340" r:id="rId37"/>
    <p:sldId id="321" r:id="rId38"/>
    <p:sldId id="322" r:id="rId39"/>
    <p:sldId id="323" r:id="rId40"/>
    <p:sldId id="324" r:id="rId41"/>
    <p:sldId id="325" r:id="rId42"/>
    <p:sldId id="341" r:id="rId43"/>
    <p:sldId id="342" r:id="rId44"/>
    <p:sldId id="343" r:id="rId45"/>
    <p:sldId id="326" r:id="rId46"/>
    <p:sldId id="327" r:id="rId47"/>
    <p:sldId id="328" r:id="rId48"/>
    <p:sldId id="329" r:id="rId49"/>
    <p:sldId id="330" r:id="rId50"/>
    <p:sldId id="344" r:id="rId51"/>
    <p:sldId id="331" r:id="rId52"/>
    <p:sldId id="332" r:id="rId53"/>
  </p:sldIdLst>
  <p:sldSz cx="9144000" cy="5143500" type="screen16x9"/>
  <p:notesSz cx="6858000" cy="9144000"/>
  <p:embeddedFontLst>
    <p:embeddedFont>
      <p:font typeface="Arial Rounded MT Bold" pitchFamily="34" charset="0"/>
      <p:regular r:id="rId55"/>
    </p:embeddedFont>
    <p:embeddedFont>
      <p:font typeface="Segoe UI Black" pitchFamily="34" charset="0"/>
      <p:bold r:id="rId56"/>
      <p:boldItalic r:id="rId57"/>
    </p:embeddedFont>
    <p:embeddedFont>
      <p:font typeface="Mongolian Baiti" pitchFamily="66" charset="0"/>
      <p:regular r:id="rId58"/>
    </p:embeddedFont>
    <p:embeddedFont>
      <p:font typeface="Archivo" charset="0"/>
      <p:regular r:id="rId59"/>
      <p:bold r:id="rId60"/>
      <p:italic r:id="rId61"/>
      <p:boldItalic r:id="rId62"/>
    </p:embeddedFont>
    <p:embeddedFont>
      <p:font typeface="Prompt" charset="-34"/>
      <p:regular r:id="rId63"/>
      <p:bold r:id="rId64"/>
      <p:italic r:id="rId65"/>
      <p:boldItalic r:id="rId66"/>
    </p:embeddedFont>
    <p:embeddedFont>
      <p:font typeface="Bahnschrift SemiBold" pitchFamily="34" charset="0"/>
      <p:bold r:id="rId67"/>
    </p:embeddedFont>
    <p:embeddedFont>
      <p:font typeface="Myanmar Text" pitchFamily="34" charset="0"/>
      <p:regular r:id="rId68"/>
      <p:bold r:id="rId69"/>
    </p:embeddedFont>
    <p:embeddedFont>
      <p:font typeface="Bahnschrift" pitchFamily="3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7CE3BCA-D6DB-42AF-B7C0-B7BD2C45F3BF}">
  <a:tblStyle styleId="{77CE3BCA-D6DB-42AF-B7C0-B7BD2C45F3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079F29-C7D4-4BEB-9CBC-8CCCB7D897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9625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2d28b6131b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2d28b6131b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c47fc5667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c47fc5667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d28b613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d28b613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d28b6131b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2d28b6131b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88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d28b613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d28b613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675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837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104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427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99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90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7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77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75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31125"/>
            <a:ext cx="7713900" cy="17958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4600">
                <a:latin typeface="Prompt"/>
                <a:ea typeface="Prompt"/>
                <a:cs typeface="Prompt"/>
                <a:sym typeface="Promp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46450" y="3302875"/>
            <a:ext cx="6251100" cy="4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0" y="0"/>
            <a:ext cx="1446483" cy="1446434"/>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7705663" y="3697075"/>
            <a:ext cx="1446483" cy="1446434"/>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flipH="1">
            <a:off x="7173500" y="423050"/>
            <a:ext cx="1421175" cy="1347250"/>
            <a:chOff x="375800" y="686850"/>
            <a:chExt cx="1421175" cy="1347250"/>
          </a:xfrm>
        </p:grpSpPr>
        <p:sp>
          <p:nvSpPr>
            <p:cNvPr id="14" name="Google Shape;14;p2"/>
            <p:cNvSpPr/>
            <p:nvPr/>
          </p:nvSpPr>
          <p:spPr>
            <a:xfrm>
              <a:off x="707575" y="945475"/>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38200" y="12753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5800" y="686850"/>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1071305">
            <a:off x="672274" y="714835"/>
            <a:ext cx="663258" cy="363943"/>
            <a:chOff x="2809200" y="576175"/>
            <a:chExt cx="855900" cy="469650"/>
          </a:xfrm>
        </p:grpSpPr>
        <p:sp>
          <p:nvSpPr>
            <p:cNvPr id="18" name="Google Shape;18;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a:stCxn id="18" idx="0"/>
              <a:endCxn id="18" idx="1"/>
            </p:cNvCxnSpPr>
            <p:nvPr/>
          </p:nvCxnSpPr>
          <p:spPr>
            <a:xfrm rot="9721114" flipH="1">
              <a:off x="3201194" y="581911"/>
              <a:ext cx="71912" cy="223428"/>
            </a:xfrm>
            <a:prstGeom prst="straightConnector1">
              <a:avLst/>
            </a:prstGeom>
            <a:noFill/>
            <a:ln w="9525" cap="flat" cmpd="sng">
              <a:solidFill>
                <a:schemeClr val="dk2"/>
              </a:solidFill>
              <a:prstDash val="solid"/>
              <a:round/>
              <a:headEnd type="none" w="med" len="med"/>
              <a:tailEnd type="none" w="med" len="med"/>
            </a:ln>
          </p:spPr>
        </p:cxnSp>
      </p:grpSp>
      <p:grpSp>
        <p:nvGrpSpPr>
          <p:cNvPr id="20" name="Google Shape;20;p2"/>
          <p:cNvGrpSpPr/>
          <p:nvPr/>
        </p:nvGrpSpPr>
        <p:grpSpPr>
          <a:xfrm>
            <a:off x="5407081" y="4062056"/>
            <a:ext cx="1053757" cy="773321"/>
            <a:chOff x="5407081" y="4062056"/>
            <a:chExt cx="1053757" cy="773321"/>
          </a:xfrm>
        </p:grpSpPr>
        <p:grpSp>
          <p:nvGrpSpPr>
            <p:cNvPr id="21" name="Google Shape;21;p2"/>
            <p:cNvGrpSpPr/>
            <p:nvPr/>
          </p:nvGrpSpPr>
          <p:grpSpPr>
            <a:xfrm>
              <a:off x="5407081" y="4471562"/>
              <a:ext cx="663237" cy="363816"/>
              <a:chOff x="2809200" y="576325"/>
              <a:chExt cx="855900" cy="469500"/>
            </a:xfrm>
          </p:grpSpPr>
          <p:sp>
            <p:nvSpPr>
              <p:cNvPr id="22" name="Google Shape;22;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a:stCxn id="22" idx="0"/>
                <a:endCxn id="22" idx="1"/>
              </p:cNvCxnSpPr>
              <p:nvPr/>
            </p:nvCxnSpPr>
            <p:spPr>
              <a:xfrm rot="10800000">
                <a:off x="3237150" y="576475"/>
                <a:ext cx="0" cy="234600"/>
              </a:xfrm>
              <a:prstGeom prst="straightConnector1">
                <a:avLst/>
              </a:prstGeom>
              <a:noFill/>
              <a:ln w="9525" cap="flat" cmpd="sng">
                <a:solidFill>
                  <a:schemeClr val="dk2"/>
                </a:solidFill>
                <a:prstDash val="solid"/>
                <a:round/>
                <a:headEnd type="none" w="med" len="med"/>
                <a:tailEnd type="none" w="med" len="med"/>
              </a:ln>
            </p:spPr>
          </p:cxnSp>
        </p:grpSp>
        <p:grpSp>
          <p:nvGrpSpPr>
            <p:cNvPr id="24" name="Google Shape;24;p2"/>
            <p:cNvGrpSpPr/>
            <p:nvPr/>
          </p:nvGrpSpPr>
          <p:grpSpPr>
            <a:xfrm rot="1759154">
              <a:off x="6008112" y="4150754"/>
              <a:ext cx="422990" cy="232103"/>
              <a:chOff x="2809200" y="576175"/>
              <a:chExt cx="855900" cy="469650"/>
            </a:xfrm>
          </p:grpSpPr>
          <p:sp>
            <p:nvSpPr>
              <p:cNvPr id="25" name="Google Shape;25;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a:stCxn id="25" idx="0"/>
                <a:endCxn id="25" idx="1"/>
              </p:cNvCxnSpPr>
              <p:nvPr/>
            </p:nvCxnSpPr>
            <p:spPr>
              <a:xfrm rot="9037558" flipH="1">
                <a:off x="3179659" y="591275"/>
                <a:ext cx="114983" cy="204700"/>
              </a:xfrm>
              <a:prstGeom prst="straightConnector1">
                <a:avLst/>
              </a:prstGeom>
              <a:noFill/>
              <a:ln w="9525" cap="flat" cmpd="sng">
                <a:solidFill>
                  <a:schemeClr val="dk2"/>
                </a:solidFill>
                <a:prstDash val="solid"/>
                <a:round/>
                <a:headEnd type="none" w="med" len="med"/>
                <a:tailEnd type="none" w="med" len="med"/>
              </a:ln>
            </p:spPr>
          </p:cxnSp>
        </p:grpSp>
      </p:grpSp>
      <p:grpSp>
        <p:nvGrpSpPr>
          <p:cNvPr id="27" name="Google Shape;27;p2"/>
          <p:cNvGrpSpPr/>
          <p:nvPr/>
        </p:nvGrpSpPr>
        <p:grpSpPr>
          <a:xfrm rot="-1213010">
            <a:off x="4316663" y="440729"/>
            <a:ext cx="663274" cy="363836"/>
            <a:chOff x="2809200" y="576325"/>
            <a:chExt cx="855900" cy="469500"/>
          </a:xfrm>
        </p:grpSpPr>
        <p:sp>
          <p:nvSpPr>
            <p:cNvPr id="28" name="Google Shape;28;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a:stCxn id="28" idx="0"/>
              <a:endCxn id="28" idx="1"/>
            </p:cNvCxnSpPr>
            <p:nvPr/>
          </p:nvCxnSpPr>
          <p:spPr>
            <a:xfrm rot="-9593413">
              <a:off x="3196576" y="583626"/>
              <a:ext cx="81147" cy="220298"/>
            </a:xfrm>
            <a:prstGeom prst="straightConnector1">
              <a:avLst/>
            </a:prstGeom>
            <a:noFill/>
            <a:ln w="9525" cap="flat" cmpd="sng">
              <a:solidFill>
                <a:schemeClr val="dk2"/>
              </a:solidFill>
              <a:prstDash val="solid"/>
              <a:round/>
              <a:headEnd type="none" w="med" len="med"/>
              <a:tailEnd type="none" w="med" len="med"/>
            </a:ln>
          </p:spPr>
        </p:cxnSp>
      </p:grpSp>
      <p:grpSp>
        <p:nvGrpSpPr>
          <p:cNvPr id="30" name="Google Shape;30;p2"/>
          <p:cNvGrpSpPr/>
          <p:nvPr/>
        </p:nvGrpSpPr>
        <p:grpSpPr>
          <a:xfrm>
            <a:off x="439120" y="3972204"/>
            <a:ext cx="1129556" cy="896169"/>
            <a:chOff x="322100" y="3712363"/>
            <a:chExt cx="1569700" cy="1245372"/>
          </a:xfrm>
        </p:grpSpPr>
        <p:grpSp>
          <p:nvGrpSpPr>
            <p:cNvPr id="31" name="Google Shape;31;p2"/>
            <p:cNvGrpSpPr/>
            <p:nvPr/>
          </p:nvGrpSpPr>
          <p:grpSpPr>
            <a:xfrm>
              <a:off x="429125" y="3814063"/>
              <a:ext cx="564875" cy="89525"/>
              <a:chOff x="5025975" y="1185850"/>
              <a:chExt cx="564875" cy="89525"/>
            </a:xfrm>
          </p:grpSpPr>
          <p:sp>
            <p:nvSpPr>
              <p:cNvPr id="32" name="Google Shape;32;p2"/>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429125" y="3712363"/>
              <a:ext cx="1462675" cy="15250"/>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322100" y="4235537"/>
              <a:ext cx="1446441" cy="722197"/>
              <a:chOff x="4764675" y="1917550"/>
              <a:chExt cx="1872900" cy="935125"/>
            </a:xfrm>
          </p:grpSpPr>
          <p:sp>
            <p:nvSpPr>
              <p:cNvPr id="37" name="Google Shape;37;p2"/>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0"/>
          <p:cNvSpPr txBox="1">
            <a:spLocks noGrp="1"/>
          </p:cNvSpPr>
          <p:nvPr>
            <p:ph type="subTitle" idx="1"/>
          </p:nvPr>
        </p:nvSpPr>
        <p:spPr>
          <a:xfrm>
            <a:off x="1941053" y="1657202"/>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7" name="Google Shape;247;p20"/>
          <p:cNvSpPr txBox="1">
            <a:spLocks noGrp="1"/>
          </p:cNvSpPr>
          <p:nvPr>
            <p:ph type="subTitle" idx="2"/>
          </p:nvPr>
        </p:nvSpPr>
        <p:spPr>
          <a:xfrm>
            <a:off x="1941053" y="2800701"/>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8" name="Google Shape;248;p20"/>
          <p:cNvSpPr txBox="1">
            <a:spLocks noGrp="1"/>
          </p:cNvSpPr>
          <p:nvPr>
            <p:ph type="subTitle" idx="3"/>
          </p:nvPr>
        </p:nvSpPr>
        <p:spPr>
          <a:xfrm>
            <a:off x="1941053" y="3944200"/>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9" name="Google Shape;249;p20"/>
          <p:cNvSpPr txBox="1">
            <a:spLocks noGrp="1"/>
          </p:cNvSpPr>
          <p:nvPr>
            <p:ph type="subTitle" idx="4"/>
          </p:nvPr>
        </p:nvSpPr>
        <p:spPr>
          <a:xfrm>
            <a:off x="1934000" y="12598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0"/>
          <p:cNvSpPr txBox="1">
            <a:spLocks noGrp="1"/>
          </p:cNvSpPr>
          <p:nvPr>
            <p:ph type="subTitle" idx="5"/>
          </p:nvPr>
        </p:nvSpPr>
        <p:spPr>
          <a:xfrm>
            <a:off x="1934000" y="24033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0"/>
          <p:cNvSpPr txBox="1">
            <a:spLocks noGrp="1"/>
          </p:cNvSpPr>
          <p:nvPr>
            <p:ph type="subTitle" idx="6"/>
          </p:nvPr>
        </p:nvSpPr>
        <p:spPr>
          <a:xfrm>
            <a:off x="1934000" y="35468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0"/>
          <p:cNvSpPr/>
          <p:nvPr/>
        </p:nvSpPr>
        <p:spPr>
          <a:xfrm rot="-5400000">
            <a:off x="284225" y="4511050"/>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0"/>
          <p:cNvGrpSpPr/>
          <p:nvPr/>
        </p:nvGrpSpPr>
        <p:grpSpPr>
          <a:xfrm rot="5400000">
            <a:off x="7972000" y="195375"/>
            <a:ext cx="913800" cy="847525"/>
            <a:chOff x="2621725" y="3359250"/>
            <a:chExt cx="913800" cy="847525"/>
          </a:xfrm>
        </p:grpSpPr>
        <p:sp>
          <p:nvSpPr>
            <p:cNvPr id="254" name="Google Shape;254;p20"/>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7"/>
        <p:cNvGrpSpPr/>
        <p:nvPr/>
      </p:nvGrpSpPr>
      <p:grpSpPr>
        <a:xfrm>
          <a:off x="0" y="0"/>
          <a:ext cx="0" cy="0"/>
          <a:chOff x="0" y="0"/>
          <a:chExt cx="0" cy="0"/>
        </a:xfrm>
      </p:grpSpPr>
      <p:sp>
        <p:nvSpPr>
          <p:cNvPr id="288" name="Google Shape;28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9" name="Google Shape;289;p23"/>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23"/>
          <p:cNvSpPr txBox="1">
            <a:spLocks noGrp="1"/>
          </p:cNvSpPr>
          <p:nvPr>
            <p:ph type="subTitle" idx="2"/>
          </p:nvPr>
        </p:nvSpPr>
        <p:spPr>
          <a:xfrm>
            <a:off x="1419788" y="1935774"/>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1" name="Google Shape;291;p23"/>
          <p:cNvSpPr txBox="1">
            <a:spLocks noGrp="1"/>
          </p:cNvSpPr>
          <p:nvPr>
            <p:ph type="subTitle" idx="3"/>
          </p:nvPr>
        </p:nvSpPr>
        <p:spPr>
          <a:xfrm>
            <a:off x="1419788" y="1438475"/>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2" name="Google Shape;292;p23"/>
          <p:cNvSpPr txBox="1">
            <a:spLocks noGrp="1"/>
          </p:cNvSpPr>
          <p:nvPr>
            <p:ph type="subTitle" idx="4"/>
          </p:nvPr>
        </p:nvSpPr>
        <p:spPr>
          <a:xfrm>
            <a:off x="4789559" y="1438475"/>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3" name="Google Shape;293;p23"/>
          <p:cNvSpPr txBox="1">
            <a:spLocks noGrp="1"/>
          </p:cNvSpPr>
          <p:nvPr>
            <p:ph type="subTitle" idx="5"/>
          </p:nvPr>
        </p:nvSpPr>
        <p:spPr>
          <a:xfrm>
            <a:off x="4789561" y="3463125"/>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3"/>
          <p:cNvSpPr txBox="1">
            <a:spLocks noGrp="1"/>
          </p:cNvSpPr>
          <p:nvPr>
            <p:ph type="subTitle" idx="6"/>
          </p:nvPr>
        </p:nvSpPr>
        <p:spPr>
          <a:xfrm>
            <a:off x="1419788" y="3463125"/>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3"/>
          <p:cNvSpPr txBox="1">
            <a:spLocks noGrp="1"/>
          </p:cNvSpPr>
          <p:nvPr>
            <p:ph type="subTitle" idx="7"/>
          </p:nvPr>
        </p:nvSpPr>
        <p:spPr>
          <a:xfrm>
            <a:off x="1419788" y="2965824"/>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6" name="Google Shape;296;p23"/>
          <p:cNvSpPr txBox="1">
            <a:spLocks noGrp="1"/>
          </p:cNvSpPr>
          <p:nvPr>
            <p:ph type="subTitle" idx="8"/>
          </p:nvPr>
        </p:nvSpPr>
        <p:spPr>
          <a:xfrm>
            <a:off x="4789559" y="2965824"/>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344"/>
        <p:cNvGrpSpPr/>
        <p:nvPr/>
      </p:nvGrpSpPr>
      <p:grpSpPr>
        <a:xfrm>
          <a:off x="0" y="0"/>
          <a:ext cx="0" cy="0"/>
          <a:chOff x="0" y="0"/>
          <a:chExt cx="0" cy="0"/>
        </a:xfrm>
      </p:grpSpPr>
      <p:sp>
        <p:nvSpPr>
          <p:cNvPr id="345" name="Google Shape;345;p26"/>
          <p:cNvSpPr/>
          <p:nvPr/>
        </p:nvSpPr>
        <p:spPr>
          <a:xfrm>
            <a:off x="161850" y="128550"/>
            <a:ext cx="8820300" cy="4886400"/>
          </a:xfrm>
          <a:prstGeom prst="parallelogram">
            <a:avLst>
              <a:gd name="adj" fmla="val 487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FFC6A4">
            <a:alpha val="16360"/>
          </a:srgbClr>
        </a:solidFill>
        <a:effectLst/>
      </p:bgPr>
    </p:bg>
    <p:spTree>
      <p:nvGrpSpPr>
        <p:cNvPr id="1" name="Shape 346"/>
        <p:cNvGrpSpPr/>
        <p:nvPr/>
      </p:nvGrpSpPr>
      <p:grpSpPr>
        <a:xfrm>
          <a:off x="0" y="0"/>
          <a:ext cx="0" cy="0"/>
          <a:chOff x="0" y="0"/>
          <a:chExt cx="0" cy="0"/>
        </a:xfrm>
      </p:grpSpPr>
      <p:grpSp>
        <p:nvGrpSpPr>
          <p:cNvPr id="347" name="Google Shape;347;p27"/>
          <p:cNvGrpSpPr/>
          <p:nvPr/>
        </p:nvGrpSpPr>
        <p:grpSpPr>
          <a:xfrm>
            <a:off x="-33" y="-3"/>
            <a:ext cx="9144033" cy="5143582"/>
            <a:chOff x="-33" y="-3"/>
            <a:chExt cx="9144033" cy="5143582"/>
          </a:xfrm>
        </p:grpSpPr>
        <p:sp>
          <p:nvSpPr>
            <p:cNvPr id="348" name="Google Shape;348;p27"/>
            <p:cNvSpPr/>
            <p:nvPr/>
          </p:nvSpPr>
          <p:spPr>
            <a:xfrm rot="-5400000">
              <a:off x="-382" y="4466256"/>
              <a:ext cx="677672" cy="676974"/>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rot="5400000">
              <a:off x="8466678" y="346"/>
              <a:ext cx="677672" cy="676974"/>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33400" y="157200"/>
              <a:ext cx="8677200" cy="4829100"/>
            </a:xfrm>
            <a:prstGeom prst="roundRect">
              <a:avLst>
                <a:gd name="adj" fmla="val 1499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2219187" y="1840488"/>
            <a:ext cx="1377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4" name="Google Shape;44;p3"/>
          <p:cNvGrpSpPr/>
          <p:nvPr/>
        </p:nvGrpSpPr>
        <p:grpSpPr>
          <a:xfrm>
            <a:off x="583410" y="4760254"/>
            <a:ext cx="1052541" cy="137606"/>
            <a:chOff x="7941135" y="-361171"/>
            <a:chExt cx="1052541" cy="137606"/>
          </a:xfrm>
        </p:grpSpPr>
        <p:grpSp>
          <p:nvGrpSpPr>
            <p:cNvPr id="45" name="Google Shape;45;p3"/>
            <p:cNvGrpSpPr/>
            <p:nvPr/>
          </p:nvGrpSpPr>
          <p:grpSpPr>
            <a:xfrm>
              <a:off x="7941135" y="-287988"/>
              <a:ext cx="406484" cy="64422"/>
              <a:chOff x="5025975" y="1185850"/>
              <a:chExt cx="564875" cy="89525"/>
            </a:xfrm>
          </p:grpSpPr>
          <p:sp>
            <p:nvSpPr>
              <p:cNvPr id="46" name="Google Shape;46;p3"/>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7941135" y="-361171"/>
              <a:ext cx="1052541" cy="10974"/>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a:off x="7863896" y="15215"/>
            <a:ext cx="1040771" cy="519649"/>
            <a:chOff x="4764675" y="1917550"/>
            <a:chExt cx="1872900" cy="935125"/>
          </a:xfrm>
        </p:grpSpPr>
        <p:sp>
          <p:nvSpPr>
            <p:cNvPr id="51" name="Google Shape;51;p3"/>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4"/>
          <p:cNvSpPr txBox="1">
            <a:spLocks noGrp="1"/>
          </p:cNvSpPr>
          <p:nvPr>
            <p:ph type="body" idx="1"/>
          </p:nvPr>
        </p:nvSpPr>
        <p:spPr>
          <a:xfrm>
            <a:off x="720000" y="1152475"/>
            <a:ext cx="7704000" cy="41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58" name="Google Shape;58;p4"/>
          <p:cNvGrpSpPr/>
          <p:nvPr/>
        </p:nvGrpSpPr>
        <p:grpSpPr>
          <a:xfrm rot="-5400000">
            <a:off x="-378000" y="4068000"/>
            <a:ext cx="1462675" cy="191225"/>
            <a:chOff x="5025975" y="1084150"/>
            <a:chExt cx="1462675" cy="191225"/>
          </a:xfrm>
        </p:grpSpPr>
        <p:grpSp>
          <p:nvGrpSpPr>
            <p:cNvPr id="59" name="Google Shape;59;p4"/>
            <p:cNvGrpSpPr/>
            <p:nvPr/>
          </p:nvGrpSpPr>
          <p:grpSpPr>
            <a:xfrm>
              <a:off x="5025975" y="1185850"/>
              <a:ext cx="564875" cy="89525"/>
              <a:chOff x="5025975" y="1185850"/>
              <a:chExt cx="564875" cy="89525"/>
            </a:xfrm>
          </p:grpSpPr>
          <p:sp>
            <p:nvSpPr>
              <p:cNvPr id="60" name="Google Shape;60;p4"/>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a:off x="5025975" y="1084150"/>
              <a:ext cx="1462675" cy="15250"/>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4"/>
          <p:cNvSpPr/>
          <p:nvPr/>
        </p:nvSpPr>
        <p:spPr>
          <a:xfrm rot="5400000">
            <a:off x="8428875" y="0"/>
            <a:ext cx="746225" cy="746200"/>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4923250" y="2421751"/>
            <a:ext cx="2505600" cy="14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5"/>
          <p:cNvSpPr txBox="1">
            <a:spLocks noGrp="1"/>
          </p:cNvSpPr>
          <p:nvPr>
            <p:ph type="subTitle" idx="2"/>
          </p:nvPr>
        </p:nvSpPr>
        <p:spPr>
          <a:xfrm>
            <a:off x="1715375" y="2421751"/>
            <a:ext cx="2505600" cy="14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5"/>
          <p:cNvSpPr txBox="1">
            <a:spLocks noGrp="1"/>
          </p:cNvSpPr>
          <p:nvPr>
            <p:ph type="subTitle" idx="3"/>
          </p:nvPr>
        </p:nvSpPr>
        <p:spPr>
          <a:xfrm>
            <a:off x="1715375" y="1924448"/>
            <a:ext cx="25056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70" name="Google Shape;70;p5"/>
          <p:cNvSpPr txBox="1">
            <a:spLocks noGrp="1"/>
          </p:cNvSpPr>
          <p:nvPr>
            <p:ph type="subTitle" idx="4"/>
          </p:nvPr>
        </p:nvSpPr>
        <p:spPr>
          <a:xfrm>
            <a:off x="4923250" y="1924448"/>
            <a:ext cx="25056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grpSp>
        <p:nvGrpSpPr>
          <p:cNvPr id="71" name="Google Shape;71;p5"/>
          <p:cNvGrpSpPr/>
          <p:nvPr/>
        </p:nvGrpSpPr>
        <p:grpSpPr>
          <a:xfrm rot="-1018400">
            <a:off x="7226099" y="88875"/>
            <a:ext cx="663196" cy="363909"/>
            <a:chOff x="2809200" y="576175"/>
            <a:chExt cx="855900" cy="469650"/>
          </a:xfrm>
        </p:grpSpPr>
        <p:sp>
          <p:nvSpPr>
            <p:cNvPr id="72" name="Google Shape;72;p5"/>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5"/>
            <p:cNvCxnSpPr>
              <a:stCxn id="72" idx="0"/>
              <a:endCxn id="72" idx="1"/>
            </p:cNvCxnSpPr>
            <p:nvPr/>
          </p:nvCxnSpPr>
          <p:spPr>
            <a:xfrm rot="-9774944">
              <a:off x="3202940" y="581357"/>
              <a:ext cx="68419" cy="224536"/>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sp>
        <p:nvSpPr>
          <p:cNvPr id="102" name="Google Shape;102;p10"/>
          <p:cNvSpPr>
            <a:spLocks noGrp="1"/>
          </p:cNvSpPr>
          <p:nvPr>
            <p:ph type="pic" idx="2"/>
          </p:nvPr>
        </p:nvSpPr>
        <p:spPr>
          <a:xfrm>
            <a:off x="-6875" y="0"/>
            <a:ext cx="9144000" cy="5157300"/>
          </a:xfrm>
          <a:prstGeom prst="rect">
            <a:avLst/>
          </a:prstGeom>
          <a:noFill/>
          <a:ln>
            <a:noFill/>
          </a:ln>
        </p:spPr>
      </p:sp>
      <p:sp>
        <p:nvSpPr>
          <p:cNvPr id="103" name="Google Shape;103;p10"/>
          <p:cNvSpPr txBox="1">
            <a:spLocks noGrp="1"/>
          </p:cNvSpPr>
          <p:nvPr>
            <p:ph type="title"/>
          </p:nvPr>
        </p:nvSpPr>
        <p:spPr>
          <a:xfrm>
            <a:off x="720000" y="40380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u="sng">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2" name="Google Shape;172;p15"/>
          <p:cNvGrpSpPr/>
          <p:nvPr/>
        </p:nvGrpSpPr>
        <p:grpSpPr>
          <a:xfrm>
            <a:off x="8310744" y="68051"/>
            <a:ext cx="720656" cy="1116599"/>
            <a:chOff x="8310744" y="68051"/>
            <a:chExt cx="720656" cy="1116599"/>
          </a:xfrm>
        </p:grpSpPr>
        <p:grpSp>
          <p:nvGrpSpPr>
            <p:cNvPr id="173" name="Google Shape;173;p15"/>
            <p:cNvGrpSpPr/>
            <p:nvPr/>
          </p:nvGrpSpPr>
          <p:grpSpPr>
            <a:xfrm>
              <a:off x="8310744" y="68051"/>
              <a:ext cx="681311" cy="680826"/>
              <a:chOff x="3192325" y="1124900"/>
              <a:chExt cx="1089400" cy="1088625"/>
            </a:xfrm>
          </p:grpSpPr>
          <p:sp>
            <p:nvSpPr>
              <p:cNvPr id="174" name="Google Shape;174;p15"/>
              <p:cNvSpPr/>
              <p:nvPr/>
            </p:nvSpPr>
            <p:spPr>
              <a:xfrm>
                <a:off x="3192325" y="112490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522950" y="14547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5"/>
            <p:cNvSpPr/>
            <p:nvPr/>
          </p:nvSpPr>
          <p:spPr>
            <a:xfrm rot="10800000">
              <a:off x="8595625" y="7488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5"/>
          <p:cNvGrpSpPr/>
          <p:nvPr/>
        </p:nvGrpSpPr>
        <p:grpSpPr>
          <a:xfrm rot="5400000">
            <a:off x="-192508" y="4197650"/>
            <a:ext cx="1040771" cy="519649"/>
            <a:chOff x="4764675" y="1917550"/>
            <a:chExt cx="1872900" cy="935125"/>
          </a:xfrm>
        </p:grpSpPr>
        <p:sp>
          <p:nvSpPr>
            <p:cNvPr id="178" name="Google Shape;178;p15"/>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5"/>
          <p:cNvGrpSpPr/>
          <p:nvPr/>
        </p:nvGrpSpPr>
        <p:grpSpPr>
          <a:xfrm rot="-5400000">
            <a:off x="7205363" y="-216889"/>
            <a:ext cx="137606" cy="1052541"/>
            <a:chOff x="235988" y="3894411"/>
            <a:chExt cx="137606" cy="1052541"/>
          </a:xfrm>
        </p:grpSpPr>
        <p:grpSp>
          <p:nvGrpSpPr>
            <p:cNvPr id="183" name="Google Shape;183;p15"/>
            <p:cNvGrpSpPr/>
            <p:nvPr/>
          </p:nvGrpSpPr>
          <p:grpSpPr>
            <a:xfrm rot="-5400000">
              <a:off x="138141" y="4711499"/>
              <a:ext cx="406484" cy="64422"/>
              <a:chOff x="5025975" y="1185850"/>
              <a:chExt cx="564875" cy="89525"/>
            </a:xfrm>
          </p:grpSpPr>
          <p:sp>
            <p:nvSpPr>
              <p:cNvPr id="184" name="Google Shape;184;p15"/>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5"/>
            <p:cNvSpPr/>
            <p:nvPr/>
          </p:nvSpPr>
          <p:spPr>
            <a:xfrm rot="-5400000">
              <a:off x="-284795" y="4415194"/>
              <a:ext cx="1052541" cy="10974"/>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61" r:id="rId9"/>
    <p:sldLayoutId id="2147483666" r:id="rId10"/>
    <p:sldLayoutId id="2147483669"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858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mtClean="0">
                <a:solidFill>
                  <a:schemeClr val="accent2"/>
                </a:solidFill>
                <a:latin typeface="Bahnschrift" pitchFamily="34" charset="0"/>
                <a:cs typeface="Mongolian Baiti" pitchFamily="66" charset="0"/>
              </a:rPr>
              <a:t>Thuật toán Support Vector Machine(SVM)</a:t>
            </a:r>
            <a:endParaRPr>
              <a:solidFill>
                <a:schemeClr val="accent2"/>
              </a:solidFill>
              <a:latin typeface="Bahnschrift" pitchFamily="34" charset="0"/>
              <a:cs typeface="Mongolian Baiti" pitchFamily="66" charset="0"/>
            </a:endParaRPr>
          </a:p>
        </p:txBody>
      </p:sp>
      <p:sp>
        <p:nvSpPr>
          <p:cNvPr id="362" name="Google Shape;362;p31"/>
          <p:cNvSpPr txBox="1">
            <a:spLocks noGrp="1"/>
          </p:cNvSpPr>
          <p:nvPr>
            <p:ph type="subTitle" idx="1"/>
          </p:nvPr>
        </p:nvSpPr>
        <p:spPr>
          <a:xfrm>
            <a:off x="1371600" y="3181350"/>
            <a:ext cx="62511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smtClean="0"/>
              <a:t>Nhóm 20</a:t>
            </a:r>
          </a:p>
          <a:p>
            <a:pPr marL="0" lvl="0" indent="0" algn="ctr" rtl="0">
              <a:spcBef>
                <a:spcPts val="0"/>
              </a:spcBef>
              <a:spcAft>
                <a:spcPts val="0"/>
              </a:spcAft>
              <a:buNone/>
            </a:pPr>
            <a:endParaRPr lang="en" smtClean="0"/>
          </a:p>
          <a:p>
            <a:pPr marL="0" lvl="0" indent="0" algn="ctr" rtl="0">
              <a:spcBef>
                <a:spcPts val="0"/>
              </a:spcBef>
              <a:spcAft>
                <a:spcPts val="0"/>
              </a:spcAft>
              <a:buNone/>
            </a:pPr>
            <a:r>
              <a:rPr lang="en" smtClean="0">
                <a:latin typeface="Arial" pitchFamily="34" charset="0"/>
                <a:cs typeface="Arial" pitchFamily="34" charset="0"/>
              </a:rPr>
              <a:t>Giảng viên hướng dẫn: Nguyễn Thị Tuyết Hải</a:t>
            </a:r>
            <a:endParaRPr>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685800" y="1338572"/>
            <a:ext cx="2971800" cy="954107"/>
          </a:xfrm>
          <a:prstGeom prst="rect">
            <a:avLst/>
          </a:prstGeom>
          <a:noFill/>
        </p:spPr>
        <p:txBody>
          <a:bodyPr wrap="square" rtlCol="0">
            <a:spAutoFit/>
          </a:bodyPr>
          <a:lstStyle/>
          <a:p>
            <a:r>
              <a:rPr lang="en-US"/>
              <a:t>Bước 2: Huấn luyện mô hình </a:t>
            </a:r>
            <a:r>
              <a:rPr lang="en-US" smtClean="0"/>
              <a:t>SVM</a:t>
            </a:r>
          </a:p>
          <a:p>
            <a:r>
              <a:rPr lang="en-US" smtClean="0"/>
              <a:t> S</a:t>
            </a:r>
            <a:r>
              <a:rPr lang="vi-VN" smtClean="0"/>
              <a:t>ử dụng SVM với </a:t>
            </a:r>
            <a:r>
              <a:rPr lang="en-US" smtClean="0"/>
              <a:t>hàm hạt nhân thích hợp</a:t>
            </a:r>
            <a:r>
              <a:rPr lang="vi-VN" smtClean="0"/>
              <a:t> </a:t>
            </a:r>
            <a:r>
              <a:rPr lang="vi-VN"/>
              <a:t>để tìm siêu phẳng tối ưu trong không gian hai chiều.</a:t>
            </a:r>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302696"/>
            <a:ext cx="3876675"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98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p:cNvSpPr txBox="1"/>
          <p:nvPr/>
        </p:nvSpPr>
        <p:spPr>
          <a:xfrm>
            <a:off x="762000" y="1446294"/>
            <a:ext cx="5105400" cy="738664"/>
          </a:xfrm>
          <a:prstGeom prst="rect">
            <a:avLst/>
          </a:prstGeom>
          <a:noFill/>
        </p:spPr>
        <p:txBody>
          <a:bodyPr wrap="square" rtlCol="0">
            <a:spAutoFit/>
          </a:bodyPr>
          <a:lstStyle/>
          <a:p>
            <a:r>
              <a:rPr lang="en-US"/>
              <a:t>Bước </a:t>
            </a:r>
            <a:r>
              <a:rPr lang="en-US" smtClean="0"/>
              <a:t>3: </a:t>
            </a:r>
            <a:r>
              <a:rPr lang="vi-VN"/>
              <a:t>Kiểm tra độ chính xác của mô </a:t>
            </a:r>
            <a:r>
              <a:rPr lang="vi-VN" smtClean="0"/>
              <a:t>hình</a:t>
            </a:r>
            <a:endParaRPr lang="en-US" smtClean="0"/>
          </a:p>
          <a:p>
            <a:r>
              <a:rPr lang="en-US" smtClean="0"/>
              <a:t> </a:t>
            </a:r>
            <a:r>
              <a:rPr lang="vi-VN"/>
              <a:t>Sau khi huấn luyện mô hình</a:t>
            </a:r>
            <a:r>
              <a:rPr lang="vi-VN" smtClean="0"/>
              <a:t>, </a:t>
            </a:r>
            <a:r>
              <a:rPr lang="vi-VN"/>
              <a:t>ta sẽ kiểm tra độ chính xác của mô hình bằng cách sử dụng tập kiểm tra.</a:t>
            </a:r>
            <a:endParaRPr lang="en-US"/>
          </a:p>
        </p:txBody>
      </p:sp>
      <p:sp>
        <p:nvSpPr>
          <p:cNvPr id="12" name="TextBox 11"/>
          <p:cNvSpPr txBox="1"/>
          <p:nvPr/>
        </p:nvSpPr>
        <p:spPr>
          <a:xfrm>
            <a:off x="746760" y="2419350"/>
            <a:ext cx="5105400" cy="738664"/>
          </a:xfrm>
          <a:prstGeom prst="rect">
            <a:avLst/>
          </a:prstGeom>
          <a:noFill/>
        </p:spPr>
        <p:txBody>
          <a:bodyPr wrap="square" rtlCol="0">
            <a:spAutoFit/>
          </a:bodyPr>
          <a:lstStyle/>
          <a:p>
            <a:r>
              <a:rPr lang="en-US"/>
              <a:t>Bước 4</a:t>
            </a:r>
            <a:r>
              <a:rPr lang="en-US" smtClean="0"/>
              <a:t>: </a:t>
            </a:r>
            <a:r>
              <a:rPr lang="vi-VN"/>
              <a:t>Điều chỉnh tham số của mô hình</a:t>
            </a:r>
            <a:endParaRPr lang="en-US" smtClean="0"/>
          </a:p>
          <a:p>
            <a:r>
              <a:rPr lang="en-US" smtClean="0"/>
              <a:t> </a:t>
            </a:r>
            <a:r>
              <a:rPr lang="vi-VN"/>
              <a:t>Nếu độ chính xác của mô hình không đạt yêu cầu</a:t>
            </a:r>
            <a:r>
              <a:rPr lang="vi-VN" smtClean="0"/>
              <a:t>, </a:t>
            </a:r>
            <a:r>
              <a:rPr lang="vi-VN"/>
              <a:t>ta có thể điều chỉnh các tham số của mô hình để cải thiện độ chính xác.</a:t>
            </a:r>
            <a:endParaRPr lang="en-US"/>
          </a:p>
        </p:txBody>
      </p:sp>
    </p:spTree>
    <p:extLst>
      <p:ext uri="{BB962C8B-B14F-4D97-AF65-F5344CB8AC3E}">
        <p14:creationId xmlns:p14="http://schemas.microsoft.com/office/powerpoint/2010/main" val="41118872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Ưu điểm và nhược điểm</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03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78606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sz="3200" smtClean="0">
                <a:latin typeface="Myanmar Text" pitchFamily="34" charset="0"/>
                <a:cs typeface="Myanmar Text" pitchFamily="34" charset="0"/>
              </a:rPr>
              <a:t>Ưu, nhược </a:t>
            </a:r>
            <a:r>
              <a:rPr lang="en" sz="3200">
                <a:latin typeface="Myanmar Text" pitchFamily="34" charset="0"/>
                <a:cs typeface="Myanmar Text" pitchFamily="34" charset="0"/>
              </a:rPr>
              <a:t>điểm của thuật toán</a:t>
            </a:r>
            <a:endParaRPr/>
          </a:p>
        </p:txBody>
      </p:sp>
      <p:sp>
        <p:nvSpPr>
          <p:cNvPr id="625" name="Google Shape;625;p43"/>
          <p:cNvSpPr txBox="1"/>
          <p:nvPr/>
        </p:nvSpPr>
        <p:spPr>
          <a:xfrm flipH="1">
            <a:off x="3471838" y="1162051"/>
            <a:ext cx="2479718" cy="501000"/>
          </a:xfrm>
          <a:prstGeom prst="rect">
            <a:avLst/>
          </a:prstGeom>
          <a:noFill/>
          <a:ln>
            <a:noFill/>
          </a:ln>
        </p:spPr>
        <p:txBody>
          <a:bodyPr spcFirstLastPara="1" wrap="square" lIns="91425" tIns="91425" rIns="91425" bIns="91425" anchor="ctr" anchorCtr="0">
            <a:noAutofit/>
          </a:bodyPr>
          <a:lstStyle/>
          <a:p>
            <a:pPr lvl="0" algn="ctr"/>
            <a:r>
              <a:rPr lang="vi-VN" sz="1200">
                <a:solidFill>
                  <a:schemeClr val="dk1"/>
                </a:solidFill>
                <a:latin typeface="Archivo"/>
                <a:ea typeface="Archivo"/>
                <a:cs typeface="Archivo"/>
                <a:sym typeface="Archivo"/>
              </a:rPr>
              <a:t>Hoạt động tốt với các tập dữ liệu </a:t>
            </a:r>
            <a:r>
              <a:rPr lang="vi-VN" sz="1200" smtClean="0">
                <a:solidFill>
                  <a:schemeClr val="dk1"/>
                </a:solidFill>
                <a:latin typeface="Archivo"/>
                <a:ea typeface="Archivo"/>
                <a:cs typeface="Archivo"/>
                <a:sym typeface="Archivo"/>
              </a:rPr>
              <a:t>nhỏ</a:t>
            </a:r>
            <a:r>
              <a:rPr lang="en-US" sz="1200" smtClean="0">
                <a:solidFill>
                  <a:schemeClr val="dk1"/>
                </a:solidFill>
                <a:latin typeface="Archivo"/>
                <a:ea typeface="Archivo"/>
                <a:cs typeface="Archivo"/>
                <a:sym typeface="Archivo"/>
              </a:rPr>
              <a:t>.</a:t>
            </a:r>
            <a:endParaRPr lang="en-US" sz="1200">
              <a:solidFill>
                <a:schemeClr val="dk1"/>
              </a:solidFill>
              <a:latin typeface="Archivo"/>
              <a:ea typeface="Archivo"/>
              <a:cs typeface="Archivo"/>
              <a:sym typeface="Archivo"/>
            </a:endParaRPr>
          </a:p>
        </p:txBody>
      </p:sp>
      <p:sp>
        <p:nvSpPr>
          <p:cNvPr id="626" name="Google Shape;626;p43"/>
          <p:cNvSpPr txBox="1"/>
          <p:nvPr/>
        </p:nvSpPr>
        <p:spPr>
          <a:xfrm flipH="1">
            <a:off x="6299532" y="1047750"/>
            <a:ext cx="1701468" cy="501000"/>
          </a:xfrm>
          <a:prstGeom prst="rect">
            <a:avLst/>
          </a:prstGeom>
          <a:noFill/>
          <a:ln>
            <a:noFill/>
          </a:ln>
        </p:spPr>
        <p:txBody>
          <a:bodyPr spcFirstLastPara="1" wrap="square" lIns="91425" tIns="91425" rIns="91425" bIns="91425" anchor="ctr" anchorCtr="0">
            <a:noAutofit/>
          </a:bodyPr>
          <a:lstStyle/>
          <a:p>
            <a:pPr lvl="0"/>
            <a:r>
              <a:rPr lang="en-US" sz="1200">
                <a:solidFill>
                  <a:schemeClr val="dk1"/>
                </a:solidFill>
                <a:latin typeface="Archivo"/>
                <a:ea typeface="Archivo"/>
                <a:cs typeface="Archivo"/>
                <a:sym typeface="Archivo"/>
              </a:rPr>
              <a:t>Tính kết hợp linh hoạt.</a:t>
            </a:r>
          </a:p>
        </p:txBody>
      </p:sp>
      <p:sp>
        <p:nvSpPr>
          <p:cNvPr id="628" name="Google Shape;628;p43"/>
          <p:cNvSpPr txBox="1"/>
          <p:nvPr/>
        </p:nvSpPr>
        <p:spPr>
          <a:xfrm flipH="1">
            <a:off x="1459898" y="4048991"/>
            <a:ext cx="1773123" cy="641475"/>
          </a:xfrm>
          <a:prstGeom prst="rect">
            <a:avLst/>
          </a:prstGeom>
          <a:noFill/>
          <a:ln>
            <a:noFill/>
          </a:ln>
        </p:spPr>
        <p:txBody>
          <a:bodyPr spcFirstLastPara="1" wrap="square" lIns="91425" tIns="91425" rIns="91425" bIns="91425" anchor="ctr" anchorCtr="0">
            <a:noAutofit/>
          </a:bodyPr>
          <a:lstStyle/>
          <a:p>
            <a:pPr lvl="0" algn="ctr"/>
            <a:r>
              <a:rPr lang="en-US" sz="1200" smtClean="0">
                <a:solidFill>
                  <a:schemeClr val="dk1"/>
                </a:solidFill>
                <a:latin typeface="Archivo"/>
                <a:ea typeface="Archivo"/>
                <a:cs typeface="Archivo"/>
                <a:sym typeface="Archivo"/>
              </a:rPr>
              <a:t>Hiệu quả kém khi số lượng thuộc tính lớn hơn số lượng mẫu dữ liệu.</a:t>
            </a:r>
            <a:endParaRPr lang="vi-VN" sz="1200">
              <a:solidFill>
                <a:schemeClr val="dk1"/>
              </a:solidFill>
              <a:latin typeface="Archivo"/>
              <a:ea typeface="Archivo"/>
              <a:cs typeface="Archivo"/>
              <a:sym typeface="Archivo"/>
            </a:endParaRPr>
          </a:p>
        </p:txBody>
      </p:sp>
      <p:sp>
        <p:nvSpPr>
          <p:cNvPr id="629" name="Google Shape;629;p43"/>
          <p:cNvSpPr txBox="1"/>
          <p:nvPr/>
        </p:nvSpPr>
        <p:spPr>
          <a:xfrm flipH="1">
            <a:off x="3510494" y="4060552"/>
            <a:ext cx="2174624" cy="501000"/>
          </a:xfrm>
          <a:prstGeom prst="rect">
            <a:avLst/>
          </a:prstGeom>
          <a:noFill/>
          <a:ln>
            <a:noFill/>
          </a:ln>
        </p:spPr>
        <p:txBody>
          <a:bodyPr spcFirstLastPara="1" wrap="square" lIns="91425" tIns="91425" rIns="91425" bIns="91425" anchor="ctr" anchorCtr="0">
            <a:noAutofit/>
          </a:bodyPr>
          <a:lstStyle/>
          <a:p>
            <a:pPr lvl="0" algn="ctr"/>
            <a:r>
              <a:rPr lang="vi-VN" sz="1200">
                <a:solidFill>
                  <a:schemeClr val="dk1"/>
                </a:solidFill>
                <a:latin typeface="Archivo"/>
                <a:ea typeface="Archivo"/>
                <a:cs typeface="Archivo"/>
                <a:sym typeface="Archivo"/>
              </a:rPr>
              <a:t>Kết quả không chuẩn xác nếu như có nhiều dữ liệu nhiễu.</a:t>
            </a:r>
          </a:p>
        </p:txBody>
      </p:sp>
      <p:sp>
        <p:nvSpPr>
          <p:cNvPr id="630" name="Google Shape;630;p43"/>
          <p:cNvSpPr txBox="1"/>
          <p:nvPr/>
        </p:nvSpPr>
        <p:spPr>
          <a:xfrm flipH="1">
            <a:off x="5959513" y="4043787"/>
            <a:ext cx="1967941" cy="501000"/>
          </a:xfrm>
          <a:prstGeom prst="rect">
            <a:avLst/>
          </a:prstGeom>
          <a:noFill/>
          <a:ln>
            <a:noFill/>
          </a:ln>
        </p:spPr>
        <p:txBody>
          <a:bodyPr spcFirstLastPara="1" wrap="square" lIns="91425" tIns="91425" rIns="91425" bIns="91425" anchor="ctr" anchorCtr="0">
            <a:noAutofit/>
          </a:bodyPr>
          <a:lstStyle/>
          <a:p>
            <a:pPr lvl="0" algn="ctr"/>
            <a:r>
              <a:rPr lang="en-US" sz="1200">
                <a:solidFill>
                  <a:schemeClr val="dk1"/>
                </a:solidFill>
                <a:latin typeface="Archivo"/>
                <a:ea typeface="Archivo"/>
                <a:cs typeface="Archivo"/>
                <a:sym typeface="Archivo"/>
              </a:rPr>
              <a:t>Thời gian huấn luyện lâu cho các tập dữ liệu lớn.</a:t>
            </a:r>
          </a:p>
        </p:txBody>
      </p:sp>
      <p:sp>
        <p:nvSpPr>
          <p:cNvPr id="632" name="Google Shape;632;p43"/>
          <p:cNvSpPr txBox="1"/>
          <p:nvPr/>
        </p:nvSpPr>
        <p:spPr>
          <a:xfrm flipH="1">
            <a:off x="1379835" y="1191492"/>
            <a:ext cx="1828802" cy="577200"/>
          </a:xfrm>
          <a:prstGeom prst="rect">
            <a:avLst/>
          </a:prstGeom>
          <a:noFill/>
          <a:ln>
            <a:noFill/>
          </a:ln>
        </p:spPr>
        <p:txBody>
          <a:bodyPr spcFirstLastPara="1" wrap="square" lIns="91425" tIns="91425" rIns="91425" bIns="91425" anchor="ctr" anchorCtr="0">
            <a:noAutofit/>
          </a:bodyPr>
          <a:lstStyle/>
          <a:p>
            <a:pPr lvl="0" algn="ctr"/>
            <a:r>
              <a:rPr lang="en-US" sz="1200">
                <a:solidFill>
                  <a:schemeClr val="dk1"/>
                </a:solidFill>
                <a:latin typeface="Archivo"/>
                <a:ea typeface="Archivo"/>
                <a:cs typeface="Archivo"/>
                <a:sym typeface="Archivo"/>
              </a:rPr>
              <a:t>Xử lý trên không gian số chiều </a:t>
            </a:r>
            <a:r>
              <a:rPr lang="en-US" sz="1200" smtClean="0">
                <a:solidFill>
                  <a:schemeClr val="dk1"/>
                </a:solidFill>
                <a:latin typeface="Archivo"/>
                <a:ea typeface="Archivo"/>
                <a:cs typeface="Archivo"/>
                <a:sym typeface="Archivo"/>
              </a:rPr>
              <a:t>cao.</a:t>
            </a:r>
            <a:endParaRPr sz="1200">
              <a:solidFill>
                <a:schemeClr val="dk1"/>
              </a:solidFill>
              <a:latin typeface="Archivo"/>
              <a:ea typeface="Archivo"/>
              <a:cs typeface="Archivo"/>
              <a:sym typeface="Archivo"/>
            </a:endParaRPr>
          </a:p>
        </p:txBody>
      </p:sp>
      <p:sp>
        <p:nvSpPr>
          <p:cNvPr id="633" name="Google Shape;633;p43"/>
          <p:cNvSpPr/>
          <p:nvPr/>
        </p:nvSpPr>
        <p:spPr>
          <a:xfrm>
            <a:off x="2254235" y="2446316"/>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4476088" y="2446917"/>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6805866" y="2446916"/>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2239510" y="3194216"/>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490855" y="3191791"/>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6836534" y="3196059"/>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p43"/>
          <p:cNvCxnSpPr>
            <a:stCxn id="633" idx="0"/>
            <a:endCxn id="632" idx="2"/>
          </p:cNvCxnSpPr>
          <p:nvPr/>
        </p:nvCxnSpPr>
        <p:spPr>
          <a:xfrm rot="16200000" flipV="1">
            <a:off x="1988899" y="2074029"/>
            <a:ext cx="677624" cy="66949"/>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2" name="Google Shape;642;p43"/>
          <p:cNvCxnSpPr>
            <a:stCxn id="634" idx="0"/>
            <a:endCxn id="625" idx="2"/>
          </p:cNvCxnSpPr>
          <p:nvPr/>
        </p:nvCxnSpPr>
        <p:spPr>
          <a:xfrm rot="5400000" flipH="1" flipV="1">
            <a:off x="4255434" y="1990655"/>
            <a:ext cx="783866" cy="128659"/>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3" name="Google Shape;643;p43"/>
          <p:cNvCxnSpPr>
            <a:stCxn id="635" idx="0"/>
          </p:cNvCxnSpPr>
          <p:nvPr/>
        </p:nvCxnSpPr>
        <p:spPr>
          <a:xfrm rot="16200000" flipV="1">
            <a:off x="6520879" y="2054979"/>
            <a:ext cx="783865" cy="10"/>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5" name="Google Shape;645;p43"/>
          <p:cNvCxnSpPr>
            <a:stCxn id="637" idx="4"/>
            <a:endCxn id="628" idx="0"/>
          </p:cNvCxnSpPr>
          <p:nvPr/>
        </p:nvCxnSpPr>
        <p:spPr>
          <a:xfrm rot="5400000">
            <a:off x="2026023" y="3728553"/>
            <a:ext cx="640875"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6" name="Google Shape;646;p43"/>
          <p:cNvCxnSpPr>
            <a:stCxn id="638" idx="4"/>
            <a:endCxn id="629" idx="0"/>
          </p:cNvCxnSpPr>
          <p:nvPr/>
        </p:nvCxnSpPr>
        <p:spPr>
          <a:xfrm rot="16200000" flipH="1">
            <a:off x="4270375" y="3733120"/>
            <a:ext cx="654861"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7" name="Google Shape;647;p43"/>
          <p:cNvCxnSpPr>
            <a:stCxn id="639" idx="4"/>
            <a:endCxn id="630" idx="0"/>
          </p:cNvCxnSpPr>
          <p:nvPr/>
        </p:nvCxnSpPr>
        <p:spPr>
          <a:xfrm rot="5400000">
            <a:off x="6626570" y="3726873"/>
            <a:ext cx="633828"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9" name="Google Shape;649;p43"/>
          <p:cNvCxnSpPr>
            <a:endCxn id="634" idx="2"/>
          </p:cNvCxnSpPr>
          <p:nvPr/>
        </p:nvCxnSpPr>
        <p:spPr>
          <a:xfrm>
            <a:off x="2467588" y="2553267"/>
            <a:ext cx="2008500" cy="600"/>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0" name="Google Shape;650;p43"/>
          <p:cNvCxnSpPr>
            <a:stCxn id="634" idx="6"/>
            <a:endCxn id="635" idx="2"/>
          </p:cNvCxnSpPr>
          <p:nvPr/>
        </p:nvCxnSpPr>
        <p:spPr>
          <a:xfrm flipV="1">
            <a:off x="4689988" y="2553866"/>
            <a:ext cx="2115878" cy="1"/>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4" name="Google Shape;654;p43"/>
          <p:cNvCxnSpPr>
            <a:stCxn id="639" idx="2"/>
            <a:endCxn id="638" idx="6"/>
          </p:cNvCxnSpPr>
          <p:nvPr/>
        </p:nvCxnSpPr>
        <p:spPr>
          <a:xfrm rot="10800000">
            <a:off x="4704756" y="3298741"/>
            <a:ext cx="2131779" cy="4268"/>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5" name="Google Shape;655;p43"/>
          <p:cNvCxnSpPr>
            <a:stCxn id="638" idx="2"/>
            <a:endCxn id="637" idx="6"/>
          </p:cNvCxnSpPr>
          <p:nvPr/>
        </p:nvCxnSpPr>
        <p:spPr>
          <a:xfrm rot="10800000" flipV="1">
            <a:off x="2453411" y="3298740"/>
            <a:ext cx="2037445" cy="2425"/>
          </a:xfrm>
          <a:prstGeom prst="bentConnector3">
            <a:avLst>
              <a:gd name="adj1" fmla="val 50000"/>
            </a:avLst>
          </a:prstGeom>
          <a:noFill/>
          <a:ln w="9525" cap="flat" cmpd="sng">
            <a:solidFill>
              <a:schemeClr val="accent2"/>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wipe(down)">
                                      <p:cBhvr>
                                        <p:cTn id="7" dur="5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wipe(down)">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26"/>
                                        </p:tgtEl>
                                        <p:attrNameLst>
                                          <p:attrName>style.visibility</p:attrName>
                                        </p:attrNameLst>
                                      </p:cBhvr>
                                      <p:to>
                                        <p:strVal val="visible"/>
                                      </p:to>
                                    </p:set>
                                    <p:animEffect transition="in" filter="wipe(down)">
                                      <p:cBhvr>
                                        <p:cTn id="17" dur="500"/>
                                        <p:tgtEl>
                                          <p:spTgt spid="6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28"/>
                                        </p:tgtEl>
                                        <p:attrNameLst>
                                          <p:attrName>style.visibility</p:attrName>
                                        </p:attrNameLst>
                                      </p:cBhvr>
                                      <p:to>
                                        <p:strVal val="visible"/>
                                      </p:to>
                                    </p:set>
                                    <p:animEffect transition="in" filter="wipe(down)">
                                      <p:cBhvr>
                                        <p:cTn id="22" dur="500"/>
                                        <p:tgtEl>
                                          <p:spTgt spid="6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29"/>
                                        </p:tgtEl>
                                        <p:attrNameLst>
                                          <p:attrName>style.visibility</p:attrName>
                                        </p:attrNameLst>
                                      </p:cBhvr>
                                      <p:to>
                                        <p:strVal val="visible"/>
                                      </p:to>
                                    </p:set>
                                    <p:animEffect transition="in" filter="wipe(down)">
                                      <p:cBhvr>
                                        <p:cTn id="27" dur="500"/>
                                        <p:tgtEl>
                                          <p:spTgt spid="6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30"/>
                                        </p:tgtEl>
                                        <p:attrNameLst>
                                          <p:attrName>style.visibility</p:attrName>
                                        </p:attrNameLst>
                                      </p:cBhvr>
                                      <p:to>
                                        <p:strVal val="visible"/>
                                      </p:to>
                                    </p:set>
                                    <p:animEffect transition="in" filter="wipe(down)">
                                      <p:cBhvr>
                                        <p:cTn id="32" dur="5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p:bldP spid="626" grpId="0"/>
      <p:bldP spid="628" grpId="0"/>
      <p:bldP spid="629" grpId="0"/>
      <p:bldP spid="630" grpId="0"/>
      <p:bldP spid="6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Tổng kết</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04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81094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Trường hợp áp dụng</a:t>
            </a:r>
            <a:endParaRPr/>
          </a:p>
        </p:txBody>
      </p:sp>
      <p:grpSp>
        <p:nvGrpSpPr>
          <p:cNvPr id="448" name="Google Shape;448;p36"/>
          <p:cNvGrpSpPr/>
          <p:nvPr/>
        </p:nvGrpSpPr>
        <p:grpSpPr>
          <a:xfrm>
            <a:off x="6899375" y="4184738"/>
            <a:ext cx="2057000" cy="847525"/>
            <a:chOff x="6899375" y="4140850"/>
            <a:chExt cx="2057000" cy="847525"/>
          </a:xfrm>
        </p:grpSpPr>
        <p:sp>
          <p:nvSpPr>
            <p:cNvPr id="449" name="Google Shape;449;p36"/>
            <p:cNvSpPr/>
            <p:nvPr/>
          </p:nvSpPr>
          <p:spPr>
            <a:xfrm>
              <a:off x="6899375" y="4191500"/>
              <a:ext cx="746225" cy="746200"/>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6"/>
            <p:cNvGrpSpPr/>
            <p:nvPr/>
          </p:nvGrpSpPr>
          <p:grpSpPr>
            <a:xfrm>
              <a:off x="8042575" y="4140850"/>
              <a:ext cx="913800" cy="847525"/>
              <a:chOff x="2621725" y="3359250"/>
              <a:chExt cx="913800" cy="847525"/>
            </a:xfrm>
          </p:grpSpPr>
          <p:sp>
            <p:nvSpPr>
              <p:cNvPr id="451" name="Google Shape;451;p36"/>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36"/>
          <p:cNvGrpSpPr/>
          <p:nvPr/>
        </p:nvGrpSpPr>
        <p:grpSpPr>
          <a:xfrm rot="1758947">
            <a:off x="1294801" y="4430381"/>
            <a:ext cx="649237" cy="356273"/>
            <a:chOff x="2809200" y="576175"/>
            <a:chExt cx="855900" cy="469650"/>
          </a:xfrm>
        </p:grpSpPr>
        <p:sp>
          <p:nvSpPr>
            <p:cNvPr id="456" name="Google Shape;456;p36"/>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36"/>
            <p:cNvCxnSpPr>
              <a:stCxn id="456" idx="0"/>
              <a:endCxn id="456" idx="1"/>
            </p:cNvCxnSpPr>
            <p:nvPr/>
          </p:nvCxnSpPr>
          <p:spPr>
            <a:xfrm rot="9037558" flipH="1">
              <a:off x="3179659" y="591275"/>
              <a:ext cx="114983" cy="204700"/>
            </a:xfrm>
            <a:prstGeom prst="straightConnector1">
              <a:avLst/>
            </a:prstGeom>
            <a:noFill/>
            <a:ln w="9525" cap="flat" cmpd="sng">
              <a:solidFill>
                <a:schemeClr val="dk2"/>
              </a:solidFill>
              <a:prstDash val="solid"/>
              <a:round/>
              <a:headEnd type="none" w="med" len="med"/>
              <a:tailEnd type="none" w="med" len="med"/>
            </a:ln>
          </p:spPr>
        </p:cxnSp>
      </p:grpSp>
      <p:sp>
        <p:nvSpPr>
          <p:cNvPr id="7" name="TextBox 6"/>
          <p:cNvSpPr txBox="1"/>
          <p:nvPr/>
        </p:nvSpPr>
        <p:spPr>
          <a:xfrm>
            <a:off x="838200" y="1352550"/>
            <a:ext cx="4724400" cy="738664"/>
          </a:xfrm>
          <a:prstGeom prst="rect">
            <a:avLst/>
          </a:prstGeom>
          <a:noFill/>
        </p:spPr>
        <p:txBody>
          <a:bodyPr wrap="square" rtlCol="0">
            <a:spAutoFit/>
          </a:bodyPr>
          <a:lstStyle/>
          <a:p>
            <a:pPr marL="285750" indent="-285750">
              <a:buFont typeface="Wingdings" pitchFamily="2" charset="2"/>
              <a:buChar char="Ø"/>
            </a:pPr>
            <a:r>
              <a:rPr lang="vi-VN"/>
              <a:t>Thuật toán SVM (Support Vector Machine) thường được áp dụng trong các bài toán phân loại và phân tích hồi quy.</a:t>
            </a:r>
            <a:endParaRPr lang="en-US"/>
          </a:p>
        </p:txBody>
      </p:sp>
      <p:sp>
        <p:nvSpPr>
          <p:cNvPr id="8" name="TextBox 7"/>
          <p:cNvSpPr txBox="1"/>
          <p:nvPr/>
        </p:nvSpPr>
        <p:spPr>
          <a:xfrm>
            <a:off x="838200" y="2186253"/>
            <a:ext cx="5181600" cy="523220"/>
          </a:xfrm>
          <a:prstGeom prst="rect">
            <a:avLst/>
          </a:prstGeom>
          <a:noFill/>
        </p:spPr>
        <p:txBody>
          <a:bodyPr wrap="square" rtlCol="0">
            <a:spAutoFit/>
          </a:bodyPr>
          <a:lstStyle/>
          <a:p>
            <a:pPr marL="285750" indent="-285750">
              <a:buFont typeface="Wingdings" pitchFamily="2" charset="2"/>
              <a:buChar char="Ø"/>
            </a:pPr>
            <a:r>
              <a:rPr lang="en-US" smtClean="0"/>
              <a:t>Đây </a:t>
            </a:r>
            <a:r>
              <a:rPr lang="vi-VN" smtClean="0"/>
              <a:t>là </a:t>
            </a:r>
            <a:r>
              <a:rPr lang="vi-VN"/>
              <a:t>một công cụ đắc lực cho các bài toán về xử lý ảnh, phân loại văn bản, phân tích quan điểm. </a:t>
            </a:r>
            <a:endParaRPr lang="en-US"/>
          </a:p>
        </p:txBody>
      </p:sp>
      <p:sp>
        <p:nvSpPr>
          <p:cNvPr id="9" name="TextBox 8"/>
          <p:cNvSpPr txBox="1"/>
          <p:nvPr/>
        </p:nvSpPr>
        <p:spPr>
          <a:xfrm>
            <a:off x="865909" y="2800350"/>
            <a:ext cx="7391400" cy="738664"/>
          </a:xfrm>
          <a:prstGeom prst="rect">
            <a:avLst/>
          </a:prstGeom>
          <a:noFill/>
        </p:spPr>
        <p:txBody>
          <a:bodyPr wrap="square" rtlCol="0">
            <a:spAutoFit/>
          </a:bodyPr>
          <a:lstStyle/>
          <a:p>
            <a:pPr marL="285750" indent="-285750">
              <a:buFont typeface="Wingdings" pitchFamily="2" charset="2"/>
              <a:buChar char="Ø"/>
            </a:pPr>
            <a:r>
              <a:rPr lang="vi-VN"/>
              <a:t>SVM cũng được sử dụng trong </a:t>
            </a:r>
            <a:r>
              <a:rPr lang="vi-VN" smtClean="0"/>
              <a:t>các</a:t>
            </a:r>
            <a:r>
              <a:rPr lang="en-US" smtClean="0"/>
              <a:t> bài toán </a:t>
            </a:r>
            <a:r>
              <a:rPr lang="vi-VN" smtClean="0"/>
              <a:t>phát </a:t>
            </a:r>
            <a:r>
              <a:rPr lang="vi-VN"/>
              <a:t>hiện ngoại lệ bằng cách xác định bất kỳ điểm dữ liệu nào nằm ngoài lề hoặc ở phía </a:t>
            </a:r>
            <a:r>
              <a:rPr lang="en-US" smtClean="0"/>
              <a:t>dữ liệu được phân loại là sai</a:t>
            </a:r>
            <a:r>
              <a:rPr lang="vi-VN" smtClean="0"/>
              <a:t> </a:t>
            </a:r>
            <a:r>
              <a:rPr lang="vi-VN"/>
              <a:t>của siêu </a:t>
            </a:r>
            <a:r>
              <a:rPr lang="vi-VN" smtClean="0"/>
              <a:t>phẳng</a:t>
            </a:r>
            <a:r>
              <a:rPr lang="en-US" smtClean="0"/>
              <a:t>.</a:t>
            </a: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858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solidFill>
                  <a:schemeClr val="accent2"/>
                </a:solidFill>
                <a:latin typeface="Bahnschrift" pitchFamily="34" charset="0"/>
                <a:cs typeface="Mongolian Baiti" pitchFamily="66" charset="0"/>
              </a:rPr>
              <a:t>Các giải thuật tìm kiếm mù</a:t>
            </a:r>
            <a:endParaRPr dirty="0">
              <a:solidFill>
                <a:schemeClr val="accent2"/>
              </a:solidFill>
              <a:latin typeface="Bahnschrift" pitchFamily="34" charset="0"/>
              <a:cs typeface="Mongolian Baiti" pitchFamily="66" charset="0"/>
            </a:endParaRPr>
          </a:p>
        </p:txBody>
      </p:sp>
    </p:spTree>
    <p:extLst>
      <p:ext uri="{BB962C8B-B14F-4D97-AF65-F5344CB8AC3E}">
        <p14:creationId xmlns:p14="http://schemas.microsoft.com/office/powerpoint/2010/main" val="26750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yanmar Text" pitchFamily="34" charset="0"/>
                <a:cs typeface="Myanmar Text" pitchFamily="34" charset="0"/>
              </a:rPr>
              <a:t>Nội dung</a:t>
            </a:r>
            <a:endParaRPr sz="2800">
              <a:latin typeface="Myanmar Text" pitchFamily="34" charset="0"/>
              <a:cs typeface="Myanmar Text" pitchFamily="34" charset="0"/>
            </a:endParaRPr>
          </a:p>
        </p:txBody>
      </p:sp>
      <p:sp>
        <p:nvSpPr>
          <p:cNvPr id="481" name="Google Shape;481;p38"/>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UCS</a:t>
            </a:r>
            <a:endParaRPr sz="1800" dirty="0">
              <a:latin typeface="Bahnschrift" pitchFamily="34" charset="0"/>
            </a:endParaRPr>
          </a:p>
        </p:txBody>
      </p:sp>
      <p:sp>
        <p:nvSpPr>
          <p:cNvPr id="482" name="Google Shape;482;p38"/>
          <p:cNvSpPr txBox="1">
            <a:spLocks noGrp="1"/>
          </p:cNvSpPr>
          <p:nvPr>
            <p:ph type="subTitle" idx="2"/>
          </p:nvPr>
        </p:nvSpPr>
        <p:spPr>
          <a:xfrm>
            <a:off x="1419800" y="1868822"/>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DFS &amp; BFS</a:t>
            </a:r>
            <a:endParaRPr sz="1800" dirty="0">
              <a:latin typeface="Bahnschrift" pitchFamily="34" charset="0"/>
            </a:endParaRPr>
          </a:p>
        </p:txBody>
      </p:sp>
      <p:sp>
        <p:nvSpPr>
          <p:cNvPr id="485" name="Google Shape;485;p38"/>
          <p:cNvSpPr txBox="1">
            <a:spLocks noGrp="1"/>
          </p:cNvSpPr>
          <p:nvPr>
            <p:ph type="subTitle" idx="5"/>
          </p:nvPr>
        </p:nvSpPr>
        <p:spPr>
          <a:xfrm>
            <a:off x="4839122" y="35257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IDS</a:t>
            </a:r>
            <a:endParaRPr sz="1800" dirty="0">
              <a:latin typeface="Bahnschrift" pitchFamily="34" charset="0"/>
            </a:endParaRPr>
          </a:p>
        </p:txBody>
      </p:sp>
      <p:sp>
        <p:nvSpPr>
          <p:cNvPr id="486" name="Google Shape;486;p38"/>
          <p:cNvSpPr txBox="1">
            <a:spLocks noGrp="1"/>
          </p:cNvSpPr>
          <p:nvPr>
            <p:ph type="subTitle" idx="6"/>
          </p:nvPr>
        </p:nvSpPr>
        <p:spPr>
          <a:xfrm>
            <a:off x="1443779" y="35076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DLS</a:t>
            </a:r>
            <a:endParaRPr sz="1800" dirty="0">
              <a:latin typeface="Bahnschrift" pitchFamily="34" charset="0"/>
            </a:endParaRPr>
          </a:p>
        </p:txBody>
      </p:sp>
      <p:grpSp>
        <p:nvGrpSpPr>
          <p:cNvPr id="489" name="Google Shape;489;p38"/>
          <p:cNvGrpSpPr/>
          <p:nvPr/>
        </p:nvGrpSpPr>
        <p:grpSpPr>
          <a:xfrm>
            <a:off x="506000" y="1175713"/>
            <a:ext cx="913800" cy="847525"/>
            <a:chOff x="2621725" y="3359250"/>
            <a:chExt cx="913800" cy="847525"/>
          </a:xfrm>
        </p:grpSpPr>
        <p:sp>
          <p:nvSpPr>
            <p:cNvPr id="490" name="Google Shape;490;p38"/>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8"/>
          <p:cNvGrpSpPr/>
          <p:nvPr/>
        </p:nvGrpSpPr>
        <p:grpSpPr>
          <a:xfrm>
            <a:off x="5666225" y="2739500"/>
            <a:ext cx="3280800" cy="1990188"/>
            <a:chOff x="5666225" y="2739500"/>
            <a:chExt cx="3280800" cy="1990188"/>
          </a:xfrm>
        </p:grpSpPr>
        <p:grpSp>
          <p:nvGrpSpPr>
            <p:cNvPr id="495" name="Google Shape;495;p38"/>
            <p:cNvGrpSpPr/>
            <p:nvPr/>
          </p:nvGrpSpPr>
          <p:grpSpPr>
            <a:xfrm rot="10800000">
              <a:off x="5666225" y="2739500"/>
              <a:ext cx="2471100" cy="1869000"/>
              <a:chOff x="1076750" y="1449450"/>
              <a:chExt cx="2471100" cy="1869000"/>
            </a:xfrm>
          </p:grpSpPr>
          <p:cxnSp>
            <p:nvCxnSpPr>
              <p:cNvPr id="496" name="Google Shape;496;p38"/>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97" name="Google Shape;497;p38"/>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grpSp>
          <p:nvGrpSpPr>
            <p:cNvPr id="498" name="Google Shape;498;p38"/>
            <p:cNvGrpSpPr/>
            <p:nvPr/>
          </p:nvGrpSpPr>
          <p:grpSpPr>
            <a:xfrm>
              <a:off x="7992400" y="3729163"/>
              <a:ext cx="954625" cy="1000525"/>
              <a:chOff x="343225" y="3607975"/>
              <a:chExt cx="954625" cy="1000525"/>
            </a:xfrm>
          </p:grpSpPr>
          <p:sp>
            <p:nvSpPr>
              <p:cNvPr id="499" name="Google Shape;499;p38"/>
              <p:cNvSpPr/>
              <p:nvPr/>
            </p:nvSpPr>
            <p:spPr>
              <a:xfrm>
                <a:off x="539075" y="38497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43225" y="36079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oogle Shape;501;p38"/>
          <p:cNvGrpSpPr/>
          <p:nvPr/>
        </p:nvGrpSpPr>
        <p:grpSpPr>
          <a:xfrm>
            <a:off x="7230038" y="1017737"/>
            <a:ext cx="1325216" cy="494851"/>
            <a:chOff x="7016213" y="901112"/>
            <a:chExt cx="1325216" cy="494851"/>
          </a:xfrm>
        </p:grpSpPr>
        <p:grpSp>
          <p:nvGrpSpPr>
            <p:cNvPr id="502" name="Google Shape;502;p38"/>
            <p:cNvGrpSpPr/>
            <p:nvPr/>
          </p:nvGrpSpPr>
          <p:grpSpPr>
            <a:xfrm rot="-545238">
              <a:off x="7668178" y="950149"/>
              <a:ext cx="649218" cy="356278"/>
              <a:chOff x="2809200" y="576175"/>
              <a:chExt cx="855900" cy="469650"/>
            </a:xfrm>
          </p:grpSpPr>
          <p:sp>
            <p:nvSpPr>
              <p:cNvPr id="503" name="Google Shape;503;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38"/>
              <p:cNvCxnSpPr>
                <a:stCxn id="503" idx="0"/>
                <a:endCxn id="503" idx="1"/>
              </p:cNvCxnSpPr>
              <p:nvPr/>
            </p:nvCxnSpPr>
            <p:spPr>
              <a:xfrm rot="-10241404">
                <a:off x="3218606" y="577721"/>
                <a:ext cx="37089" cy="231808"/>
              </a:xfrm>
              <a:prstGeom prst="straightConnector1">
                <a:avLst/>
              </a:prstGeom>
              <a:noFill/>
              <a:ln w="9525" cap="flat" cmpd="sng">
                <a:solidFill>
                  <a:schemeClr val="dk2"/>
                </a:solidFill>
                <a:prstDash val="solid"/>
                <a:round/>
                <a:headEnd type="none" w="med" len="med"/>
                <a:tailEnd type="none" w="med" len="med"/>
              </a:ln>
            </p:spPr>
          </p:cxnSp>
        </p:grpSp>
        <p:grpSp>
          <p:nvGrpSpPr>
            <p:cNvPr id="505" name="Google Shape;505;p38"/>
            <p:cNvGrpSpPr/>
            <p:nvPr/>
          </p:nvGrpSpPr>
          <p:grpSpPr>
            <a:xfrm rot="2346295">
              <a:off x="7042450" y="1050769"/>
              <a:ext cx="430160" cy="235962"/>
              <a:chOff x="2809200" y="576325"/>
              <a:chExt cx="855900" cy="469500"/>
            </a:xfrm>
          </p:grpSpPr>
          <p:sp>
            <p:nvSpPr>
              <p:cNvPr id="506" name="Google Shape;506;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38"/>
              <p:cNvCxnSpPr>
                <a:stCxn id="506" idx="0"/>
                <a:endCxn id="506" idx="1"/>
              </p:cNvCxnSpPr>
              <p:nvPr/>
            </p:nvCxnSpPr>
            <p:spPr>
              <a:xfrm rot="8455382" flipH="1">
                <a:off x="3163145" y="602715"/>
                <a:ext cx="148010" cy="182120"/>
              </a:xfrm>
              <a:prstGeom prst="straightConnector1">
                <a:avLst/>
              </a:prstGeom>
              <a:noFill/>
              <a:ln w="9525" cap="flat" cmpd="sng">
                <a:solidFill>
                  <a:schemeClr val="dk2"/>
                </a:solidFill>
                <a:prstDash val="solid"/>
                <a:round/>
                <a:headEnd type="none" w="med" len="med"/>
                <a:tailEnd type="none" w="med" len="med"/>
              </a:ln>
            </p:spPr>
          </p:cxnSp>
        </p:grpSp>
      </p:grpSp>
      <p:sp>
        <p:nvSpPr>
          <p:cNvPr id="30" name="Google Shape;383;p33"/>
          <p:cNvSpPr txBox="1">
            <a:spLocks/>
          </p:cNvSpPr>
          <p:nvPr/>
        </p:nvSpPr>
        <p:spPr>
          <a:xfrm>
            <a:off x="1443779"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01</a:t>
            </a:r>
          </a:p>
        </p:txBody>
      </p:sp>
      <p:sp>
        <p:nvSpPr>
          <p:cNvPr id="32" name="Google Shape;383;p33"/>
          <p:cNvSpPr txBox="1">
            <a:spLocks/>
          </p:cNvSpPr>
          <p:nvPr/>
        </p:nvSpPr>
        <p:spPr>
          <a:xfrm>
            <a:off x="1462430"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02</a:t>
            </a:r>
          </a:p>
        </p:txBody>
      </p:sp>
      <p:sp>
        <p:nvSpPr>
          <p:cNvPr id="35" name="Google Shape;383;p33"/>
          <p:cNvSpPr txBox="1">
            <a:spLocks/>
          </p:cNvSpPr>
          <p:nvPr/>
        </p:nvSpPr>
        <p:spPr>
          <a:xfrm>
            <a:off x="4845565"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04</a:t>
            </a:r>
          </a:p>
        </p:txBody>
      </p:sp>
      <p:sp>
        <p:nvSpPr>
          <p:cNvPr id="36" name="Google Shape;383;p33"/>
          <p:cNvSpPr txBox="1">
            <a:spLocks/>
          </p:cNvSpPr>
          <p:nvPr/>
        </p:nvSpPr>
        <p:spPr>
          <a:xfrm>
            <a:off x="4845565"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03</a:t>
            </a:r>
          </a:p>
        </p:txBody>
      </p:sp>
    </p:spTree>
    <p:extLst>
      <p:ext uri="{BB962C8B-B14F-4D97-AF65-F5344CB8AC3E}">
        <p14:creationId xmlns:p14="http://schemas.microsoft.com/office/powerpoint/2010/main" val="1921245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barn(inVertical)">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86">
                                            <p:txEl>
                                              <p:pRg st="0" end="0"/>
                                            </p:txEl>
                                          </p:spTgt>
                                        </p:tgtEl>
                                        <p:attrNameLst>
                                          <p:attrName>style.visibility</p:attrName>
                                        </p:attrNameLst>
                                      </p:cBhvr>
                                      <p:to>
                                        <p:strVal val="visible"/>
                                      </p:to>
                                    </p:set>
                                    <p:animEffect transition="in" filter="barn(inVertical)">
                                      <p:cBhvr>
                                        <p:cTn id="12" dur="500"/>
                                        <p:tgtEl>
                                          <p:spTgt spid="4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81">
                                            <p:txEl>
                                              <p:pRg st="0" end="0"/>
                                            </p:txEl>
                                          </p:spTgt>
                                        </p:tgtEl>
                                        <p:attrNameLst>
                                          <p:attrName>style.visibility</p:attrName>
                                        </p:attrNameLst>
                                      </p:cBhvr>
                                      <p:to>
                                        <p:strVal val="visible"/>
                                      </p:to>
                                    </p:set>
                                    <p:animEffect transition="in" filter="barn(inVertical)">
                                      <p:cBhvr>
                                        <p:cTn id="17" dur="500"/>
                                        <p:tgtEl>
                                          <p:spTgt spid="48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85">
                                            <p:txEl>
                                              <p:pRg st="0" end="0"/>
                                            </p:txEl>
                                          </p:spTgt>
                                        </p:tgtEl>
                                        <p:attrNameLst>
                                          <p:attrName>style.visibility</p:attrName>
                                        </p:attrNameLst>
                                      </p:cBhvr>
                                      <p:to>
                                        <p:strVal val="visible"/>
                                      </p:to>
                                    </p:set>
                                    <p:animEffect transition="in" filter="barn(inVertical)">
                                      <p:cBhvr>
                                        <p:cTn id="22" dur="500"/>
                                        <p:tgtEl>
                                          <p:spTgt spid="4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P spid="482" grpId="0" build="p"/>
      <p:bldP spid="485" grpId="0" build="p"/>
      <p:bldP spid="48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r>
              <a:rPr lang="vi-VN" sz="4000" dirty="0">
                <a:latin typeface="Bahnschrift" pitchFamily="34" charset="0"/>
              </a:rPr>
              <a:t>Thuật toán DFS &amp; BFS</a:t>
            </a:r>
            <a:br>
              <a:rPr lang="vi-VN" sz="4000" dirty="0">
                <a:latin typeface="Bahnschrift" pitchFamily="34" charset="0"/>
              </a:rPr>
            </a:b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01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87101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DFS &amp; BFS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720436" y="1217814"/>
            <a:ext cx="4003964" cy="523220"/>
          </a:xfrm>
          <a:prstGeom prst="rect">
            <a:avLst/>
          </a:prstGeom>
          <a:noFill/>
        </p:spPr>
        <p:txBody>
          <a:bodyPr wrap="square" rtlCol="0">
            <a:spAutoFit/>
          </a:bodyPr>
          <a:lstStyle/>
          <a:p>
            <a:r>
              <a:rPr lang="vi-VN" dirty="0"/>
              <a:t>DFS (Depth-First Search) và BFS (Breadth-First Search) là hai thuật toán tìm kiếm trên đồ thị</a:t>
            </a:r>
            <a:r>
              <a:rPr lang="vi-VN"/>
              <a:t>. </a:t>
            </a:r>
            <a:endParaRPr lang="en-US" smtClean="0"/>
          </a:p>
        </p:txBody>
      </p:sp>
      <p:sp>
        <p:nvSpPr>
          <p:cNvPr id="10" name="TextBox 9"/>
          <p:cNvSpPr txBox="1"/>
          <p:nvPr/>
        </p:nvSpPr>
        <p:spPr>
          <a:xfrm>
            <a:off x="720436" y="1815626"/>
            <a:ext cx="4080164" cy="954107"/>
          </a:xfrm>
          <a:prstGeom prst="rect">
            <a:avLst/>
          </a:prstGeom>
          <a:noFill/>
        </p:spPr>
        <p:txBody>
          <a:bodyPr wrap="square" rtlCol="0">
            <a:spAutoFit/>
          </a:bodyPr>
          <a:lstStyle/>
          <a:p>
            <a:r>
              <a:rPr lang="vi-VN" smtClean="0"/>
              <a:t>DFS </a:t>
            </a:r>
            <a:r>
              <a:rPr lang="vi-VN" dirty="0"/>
              <a:t>khám phá toàn bộ đường đi của một đỉnh trước khi chuyển sang đỉnh tiếp theo và BFS khám phá tất cả các đỉnh kề với đỉnh hiện tại trước khi chuyển sang các đỉnh tiếp theo</a:t>
            </a:r>
            <a:r>
              <a:rPr lang="vi-VN"/>
              <a:t>. </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666750"/>
            <a:ext cx="2819400" cy="192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309" y="2647950"/>
            <a:ext cx="2791691" cy="203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Thành viên nhóm 20</a:t>
            </a:r>
            <a:endParaRPr sz="2800">
              <a:latin typeface="Myanmar Text" pitchFamily="34" charset="0"/>
              <a:cs typeface="Myanmar Text" pitchFamily="34" charset="0"/>
            </a:endParaRPr>
          </a:p>
        </p:txBody>
      </p:sp>
      <p:sp>
        <p:nvSpPr>
          <p:cNvPr id="735" name="Google Shape;735;p47"/>
          <p:cNvSpPr txBox="1">
            <a:spLocks noGrp="1"/>
          </p:cNvSpPr>
          <p:nvPr>
            <p:ph type="subTitle" idx="1"/>
          </p:nvPr>
        </p:nvSpPr>
        <p:spPr>
          <a:xfrm>
            <a:off x="1905000" y="1593123"/>
            <a:ext cx="5873400" cy="319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smtClean="0">
                <a:latin typeface="Archivo" charset="0"/>
                <a:cs typeface="Archivo" charset="0"/>
              </a:rPr>
              <a:t>N19DCCN180</a:t>
            </a:r>
            <a:endParaRPr sz="1400" b="0">
              <a:latin typeface="Archivo" charset="0"/>
              <a:cs typeface="Archivo" charset="0"/>
            </a:endParaRPr>
          </a:p>
        </p:txBody>
      </p:sp>
      <p:sp>
        <p:nvSpPr>
          <p:cNvPr id="736" name="Google Shape;736;p47"/>
          <p:cNvSpPr txBox="1">
            <a:spLocks noGrp="1"/>
          </p:cNvSpPr>
          <p:nvPr>
            <p:ph type="subTitle" idx="2"/>
          </p:nvPr>
        </p:nvSpPr>
        <p:spPr>
          <a:xfrm>
            <a:off x="1905000" y="2636402"/>
            <a:ext cx="1415506" cy="338100"/>
          </a:xfrm>
          <a:prstGeom prst="rect">
            <a:avLst/>
          </a:prstGeom>
        </p:spPr>
        <p:txBody>
          <a:bodyPr spcFirstLastPara="1" wrap="square" lIns="91425" tIns="91425" rIns="91425" bIns="91425" anchor="t" anchorCtr="0">
            <a:noAutofit/>
          </a:bodyPr>
          <a:lstStyle/>
          <a:p>
            <a:pPr marL="0" lvl="0" indent="0"/>
            <a:r>
              <a:rPr lang="en-US" sz="1400" b="0" smtClean="0">
                <a:latin typeface="Archivo" charset="0"/>
                <a:cs typeface="Archivo" charset="0"/>
              </a:rPr>
              <a:t>N19DCCN210</a:t>
            </a:r>
            <a:endParaRPr lang="en-US" sz="1400" b="0">
              <a:latin typeface="Archivo" charset="0"/>
              <a:cs typeface="Archivo" charset="0"/>
            </a:endParaRPr>
          </a:p>
        </p:txBody>
      </p:sp>
      <p:sp>
        <p:nvSpPr>
          <p:cNvPr id="737" name="Google Shape;737;p47"/>
          <p:cNvSpPr txBox="1">
            <a:spLocks noGrp="1"/>
          </p:cNvSpPr>
          <p:nvPr>
            <p:ph type="subTitle" idx="3"/>
          </p:nvPr>
        </p:nvSpPr>
        <p:spPr>
          <a:xfrm>
            <a:off x="1905000" y="3734724"/>
            <a:ext cx="5873400" cy="466200"/>
          </a:xfrm>
          <a:prstGeom prst="rect">
            <a:avLst/>
          </a:prstGeom>
        </p:spPr>
        <p:txBody>
          <a:bodyPr spcFirstLastPara="1" wrap="square" lIns="91425" tIns="91425" rIns="91425" bIns="91425" anchor="t" anchorCtr="0">
            <a:noAutofit/>
          </a:bodyPr>
          <a:lstStyle/>
          <a:p>
            <a:pPr marL="0" lvl="0" indent="0"/>
            <a:r>
              <a:rPr lang="en-US" sz="1400" b="0" smtClean="0">
                <a:latin typeface="Archivo" charset="0"/>
                <a:cs typeface="Archivo" charset="0"/>
              </a:rPr>
              <a:t>N19DCCN230</a:t>
            </a:r>
            <a:endParaRPr lang="en-US" sz="1400" b="0">
              <a:latin typeface="Archivo" charset="0"/>
              <a:cs typeface="Archivo" charset="0"/>
            </a:endParaRPr>
          </a:p>
        </p:txBody>
      </p:sp>
      <p:sp>
        <p:nvSpPr>
          <p:cNvPr id="738" name="Google Shape;738;p47"/>
          <p:cNvSpPr txBox="1">
            <a:spLocks noGrp="1"/>
          </p:cNvSpPr>
          <p:nvPr>
            <p:ph type="subTitle" idx="4"/>
          </p:nvPr>
        </p:nvSpPr>
        <p:spPr>
          <a:xfrm>
            <a:off x="1905000" y="1352550"/>
            <a:ext cx="5873400" cy="365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Nguyễn Văn Tuấn</a:t>
            </a:r>
            <a:endParaRPr sz="1800">
              <a:latin typeface="Bahnschrift SemiBold" pitchFamily="34" charset="0"/>
            </a:endParaRPr>
          </a:p>
        </p:txBody>
      </p:sp>
      <p:sp>
        <p:nvSpPr>
          <p:cNvPr id="739" name="Google Shape;739;p47"/>
          <p:cNvSpPr txBox="1">
            <a:spLocks noGrp="1"/>
          </p:cNvSpPr>
          <p:nvPr>
            <p:ph type="subTitle" idx="5"/>
          </p:nvPr>
        </p:nvSpPr>
        <p:spPr>
          <a:xfrm>
            <a:off x="1905000" y="2497461"/>
            <a:ext cx="5873400" cy="3019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Tạ Minh Trí</a:t>
            </a:r>
            <a:endParaRPr sz="1800">
              <a:latin typeface="Bahnschrift SemiBold" pitchFamily="34" charset="0"/>
            </a:endParaRPr>
          </a:p>
        </p:txBody>
      </p:sp>
      <p:sp>
        <p:nvSpPr>
          <p:cNvPr id="740" name="Google Shape;740;p47"/>
          <p:cNvSpPr txBox="1">
            <a:spLocks noGrp="1"/>
          </p:cNvSpPr>
          <p:nvPr>
            <p:ph type="subTitle" idx="6"/>
          </p:nvPr>
        </p:nvSpPr>
        <p:spPr>
          <a:xfrm>
            <a:off x="1905000" y="3506932"/>
            <a:ext cx="5873400" cy="3371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Nguyễn Thị Yến Vy</a:t>
            </a:r>
            <a:endParaRPr sz="1800">
              <a:latin typeface="Bahnschrift SemiBold" pitchFamily="34" charset="0"/>
            </a:endParaRPr>
          </a:p>
        </p:txBody>
      </p:sp>
      <p:grpSp>
        <p:nvGrpSpPr>
          <p:cNvPr id="744" name="Google Shape;744;p47"/>
          <p:cNvGrpSpPr/>
          <p:nvPr/>
        </p:nvGrpSpPr>
        <p:grpSpPr>
          <a:xfrm flipH="1">
            <a:off x="5957800" y="1076061"/>
            <a:ext cx="2471100" cy="1869000"/>
            <a:chOff x="1076750" y="1449450"/>
            <a:chExt cx="2471100" cy="1869000"/>
          </a:xfrm>
        </p:grpSpPr>
        <p:cxnSp>
          <p:nvCxnSpPr>
            <p:cNvPr id="745" name="Google Shape;745;p47"/>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746" name="Google Shape;746;p47"/>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15" name="Google Shape;383;p33"/>
          <p:cNvSpPr txBox="1">
            <a:spLocks/>
          </p:cNvSpPr>
          <p:nvPr/>
        </p:nvSpPr>
        <p:spPr>
          <a:xfrm>
            <a:off x="883955" y="1428750"/>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01</a:t>
            </a:r>
            <a:endParaRPr lang="en">
              <a:latin typeface="Segoe UI Black" pitchFamily="34" charset="0"/>
              <a:ea typeface="Segoe UI Black" pitchFamily="34" charset="0"/>
            </a:endParaRPr>
          </a:p>
        </p:txBody>
      </p:sp>
      <p:sp>
        <p:nvSpPr>
          <p:cNvPr id="16" name="Google Shape;383;p33"/>
          <p:cNvSpPr txBox="1">
            <a:spLocks/>
          </p:cNvSpPr>
          <p:nvPr/>
        </p:nvSpPr>
        <p:spPr>
          <a:xfrm>
            <a:off x="883955" y="2497461"/>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02</a:t>
            </a:r>
            <a:endParaRPr lang="en">
              <a:latin typeface="Segoe UI Black" pitchFamily="34" charset="0"/>
              <a:ea typeface="Segoe UI Black" pitchFamily="34" charset="0"/>
            </a:endParaRPr>
          </a:p>
        </p:txBody>
      </p:sp>
      <p:sp>
        <p:nvSpPr>
          <p:cNvPr id="17" name="Google Shape;383;p33"/>
          <p:cNvSpPr txBox="1">
            <a:spLocks/>
          </p:cNvSpPr>
          <p:nvPr/>
        </p:nvSpPr>
        <p:spPr>
          <a:xfrm>
            <a:off x="883955" y="3562350"/>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03</a:t>
            </a:r>
            <a:endParaRPr lang="en">
              <a:latin typeface="Segoe UI Black" pitchFamily="34" charset="0"/>
              <a:ea typeface="Segoe UI Black" pitchFamily="34" charset="0"/>
            </a:endParaRPr>
          </a:p>
        </p:txBody>
      </p:sp>
      <p:sp>
        <p:nvSpPr>
          <p:cNvPr id="18" name="Google Shape;412;p34"/>
          <p:cNvSpPr/>
          <p:nvPr/>
        </p:nvSpPr>
        <p:spPr>
          <a:xfrm rot="10800000">
            <a:off x="7664498" y="4158636"/>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3;p34"/>
          <p:cNvSpPr/>
          <p:nvPr/>
        </p:nvSpPr>
        <p:spPr>
          <a:xfrm rot="10800000">
            <a:off x="7327398" y="3821536"/>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38">
                                            <p:txEl>
                                              <p:pRg st="0" end="0"/>
                                            </p:txEl>
                                          </p:spTgt>
                                        </p:tgtEl>
                                        <p:attrNameLst>
                                          <p:attrName>style.visibility</p:attrName>
                                        </p:attrNameLst>
                                      </p:cBhvr>
                                      <p:to>
                                        <p:strVal val="visible"/>
                                      </p:to>
                                    </p:set>
                                    <p:animEffect transition="in" filter="wipe(down)">
                                      <p:cBhvr>
                                        <p:cTn id="10" dur="500"/>
                                        <p:tgtEl>
                                          <p:spTgt spid="738">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35">
                                            <p:txEl>
                                              <p:pRg st="0" end="0"/>
                                            </p:txEl>
                                          </p:spTgt>
                                        </p:tgtEl>
                                        <p:attrNameLst>
                                          <p:attrName>style.visibility</p:attrName>
                                        </p:attrNameLst>
                                      </p:cBhvr>
                                      <p:to>
                                        <p:strVal val="visible"/>
                                      </p:to>
                                    </p:set>
                                    <p:animEffect transition="in" filter="wipe(down)">
                                      <p:cBhvr>
                                        <p:cTn id="13" dur="500"/>
                                        <p:tgtEl>
                                          <p:spTgt spid="7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39">
                                            <p:txEl>
                                              <p:pRg st="0" end="0"/>
                                            </p:txEl>
                                          </p:spTgt>
                                        </p:tgtEl>
                                        <p:attrNameLst>
                                          <p:attrName>style.visibility</p:attrName>
                                        </p:attrNameLst>
                                      </p:cBhvr>
                                      <p:to>
                                        <p:strVal val="visible"/>
                                      </p:to>
                                    </p:set>
                                    <p:animEffect transition="in" filter="wipe(down)">
                                      <p:cBhvr>
                                        <p:cTn id="21" dur="500"/>
                                        <p:tgtEl>
                                          <p:spTgt spid="739">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36">
                                            <p:txEl>
                                              <p:pRg st="0" end="0"/>
                                            </p:txEl>
                                          </p:spTgt>
                                        </p:tgtEl>
                                        <p:attrNameLst>
                                          <p:attrName>style.visibility</p:attrName>
                                        </p:attrNameLst>
                                      </p:cBhvr>
                                      <p:to>
                                        <p:strVal val="visible"/>
                                      </p:to>
                                    </p:set>
                                    <p:animEffect transition="in" filter="wipe(down)">
                                      <p:cBhvr>
                                        <p:cTn id="24" dur="500"/>
                                        <p:tgtEl>
                                          <p:spTgt spid="73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40">
                                            <p:txEl>
                                              <p:pRg st="0" end="0"/>
                                            </p:txEl>
                                          </p:spTgt>
                                        </p:tgtEl>
                                        <p:attrNameLst>
                                          <p:attrName>style.visibility</p:attrName>
                                        </p:attrNameLst>
                                      </p:cBhvr>
                                      <p:to>
                                        <p:strVal val="visible"/>
                                      </p:to>
                                    </p:set>
                                    <p:animEffect transition="in" filter="wipe(down)">
                                      <p:cBhvr>
                                        <p:cTn id="32" dur="500"/>
                                        <p:tgtEl>
                                          <p:spTgt spid="740">
                                            <p:txEl>
                                              <p:pRg st="0" end="0"/>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37">
                                            <p:txEl>
                                              <p:pRg st="0" end="0"/>
                                            </p:txEl>
                                          </p:spTgt>
                                        </p:tgtEl>
                                        <p:attrNameLst>
                                          <p:attrName>style.visibility</p:attrName>
                                        </p:attrNameLst>
                                      </p:cBhvr>
                                      <p:to>
                                        <p:strVal val="visible"/>
                                      </p:to>
                                    </p:set>
                                    <p:animEffect transition="in" filter="wipe(down)">
                                      <p:cBhvr>
                                        <p:cTn id="35" dur="500"/>
                                        <p:tgtEl>
                                          <p:spTgt spid="7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build="p"/>
      <p:bldP spid="736" grpId="0" build="p"/>
      <p:bldP spid="737" grpId="0" build="p"/>
      <p:bldP spid="738" grpId="0" build="p"/>
      <p:bldP spid="739" grpId="0" build="p"/>
      <p:bldP spid="740" grpId="0" build="p"/>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 xmlns:a16="http://schemas.microsoft.com/office/drawing/2014/main" id="{CEBF9542-857B-6217-E772-B08181675E10}"/>
              </a:ext>
            </a:extLst>
          </p:cNvPr>
          <p:cNvPicPr>
            <a:picLocks noChangeAspect="1"/>
          </p:cNvPicPr>
          <p:nvPr/>
        </p:nvPicPr>
        <p:blipFill>
          <a:blip r:embed="rId3"/>
          <a:stretch>
            <a:fillRect/>
          </a:stretch>
        </p:blipFill>
        <p:spPr>
          <a:xfrm>
            <a:off x="1066800" y="1101624"/>
            <a:ext cx="6692962" cy="3626541"/>
          </a:xfrm>
          <a:prstGeom prst="rect">
            <a:avLst/>
          </a:prstGeom>
        </p:spPr>
      </p:pic>
    </p:spTree>
    <p:extLst>
      <p:ext uri="{BB962C8B-B14F-4D97-AF65-F5344CB8AC3E}">
        <p14:creationId xmlns:p14="http://schemas.microsoft.com/office/powerpoint/2010/main" val="16870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703018" y="1173605"/>
            <a:ext cx="6383581" cy="523220"/>
          </a:xfrm>
          <a:prstGeom prst="rect">
            <a:avLst/>
          </a:prstGeom>
          <a:noFill/>
        </p:spPr>
        <p:txBody>
          <a:bodyPr wrap="square" rtlCol="0">
            <a:spAutoFit/>
          </a:bodyPr>
          <a:lstStyle/>
          <a:p>
            <a:r>
              <a:rPr lang="en-US" smtClean="0"/>
              <a:t>Bước 1: </a:t>
            </a:r>
            <a:r>
              <a:rPr lang="vi-VN" smtClean="0"/>
              <a:t>Chọn </a:t>
            </a:r>
            <a:r>
              <a:rPr lang="vi-VN"/>
              <a:t>một đỉnh bất kỳ trong đồ thị làm đỉnh </a:t>
            </a:r>
            <a:r>
              <a:rPr lang="vi-VN" smtClean="0"/>
              <a:t>gốc</a:t>
            </a:r>
            <a:r>
              <a:rPr lang="en-US" smtClean="0"/>
              <a:t> và t</a:t>
            </a:r>
            <a:r>
              <a:rPr lang="vi-VN" smtClean="0"/>
              <a:t>hêm </a:t>
            </a:r>
            <a:r>
              <a:rPr lang="vi-VN"/>
              <a:t>đỉnh gốc vào hàng đợi (queue).</a:t>
            </a:r>
            <a:r>
              <a:rPr lang="en-US" smtClean="0"/>
              <a:t> </a:t>
            </a:r>
            <a:endParaRPr lang="vi-VN"/>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73" y="1733550"/>
            <a:ext cx="5226728" cy="25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6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p:cNvSpPr txBox="1"/>
          <p:nvPr/>
        </p:nvSpPr>
        <p:spPr>
          <a:xfrm>
            <a:off x="609600" y="1131608"/>
            <a:ext cx="4842362" cy="307777"/>
          </a:xfrm>
          <a:prstGeom prst="rect">
            <a:avLst/>
          </a:prstGeom>
          <a:noFill/>
        </p:spPr>
        <p:txBody>
          <a:bodyPr wrap="square" rtlCol="0">
            <a:spAutoFit/>
          </a:bodyPr>
          <a:lstStyle/>
          <a:p>
            <a:r>
              <a:rPr lang="en-US"/>
              <a:t>Bước 2</a:t>
            </a:r>
            <a:r>
              <a:rPr lang="en-US" smtClean="0"/>
              <a:t>: </a:t>
            </a:r>
            <a:r>
              <a:rPr lang="vi-VN" smtClean="0"/>
              <a:t>Đánh </a:t>
            </a:r>
            <a:r>
              <a:rPr lang="vi-VN"/>
              <a:t>dấu đỉnh gốc đã được thăm</a:t>
            </a:r>
            <a:r>
              <a:rPr lang="vi-VN" smtClean="0"/>
              <a:t>.</a:t>
            </a:r>
            <a:endParaRPr lang="vi-VN"/>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29" y="1581150"/>
            <a:ext cx="5426075"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0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685800" y="1047750"/>
            <a:ext cx="4842362" cy="1384995"/>
          </a:xfrm>
          <a:prstGeom prst="rect">
            <a:avLst/>
          </a:prstGeom>
          <a:noFill/>
        </p:spPr>
        <p:txBody>
          <a:bodyPr wrap="square" rtlCol="0">
            <a:spAutoFit/>
          </a:bodyPr>
          <a:lstStyle/>
          <a:p>
            <a:r>
              <a:rPr lang="en-US"/>
              <a:t>Bước 3</a:t>
            </a:r>
            <a:r>
              <a:rPr lang="en-US" smtClean="0"/>
              <a:t>: </a:t>
            </a:r>
            <a:r>
              <a:rPr lang="vi-VN" smtClean="0"/>
              <a:t>Lặp </a:t>
            </a:r>
            <a:r>
              <a:rPr lang="vi-VN"/>
              <a:t>lại các bước sau cho đến khi hàng đợi trống: </a:t>
            </a:r>
            <a:endParaRPr lang="en-US" smtClean="0"/>
          </a:p>
          <a:p>
            <a:pPr marL="342900" indent="-342900">
              <a:buAutoNum type="alphaLcPeriod"/>
            </a:pPr>
            <a:r>
              <a:rPr lang="vi-VN" smtClean="0"/>
              <a:t>Lấy </a:t>
            </a:r>
            <a:r>
              <a:rPr lang="vi-VN"/>
              <a:t>một đỉnh ra khỏi đầu hàng đợi. </a:t>
            </a:r>
            <a:endParaRPr lang="en-US" smtClean="0"/>
          </a:p>
          <a:p>
            <a:pPr marL="342900" indent="-342900">
              <a:buAutoNum type="alphaLcPeriod"/>
            </a:pPr>
            <a:r>
              <a:rPr lang="vi-VN" smtClean="0"/>
              <a:t>Lặp </a:t>
            </a:r>
            <a:r>
              <a:rPr lang="vi-VN"/>
              <a:t>lại các bước sau cho tất cả các đỉnh kề của đỉnh đó chưa được đánh dấu: </a:t>
            </a:r>
            <a:endParaRPr lang="en-US" smtClean="0"/>
          </a:p>
          <a:p>
            <a:r>
              <a:rPr lang="en-US"/>
              <a:t> </a:t>
            </a:r>
            <a:r>
              <a:rPr lang="en-US" smtClean="0"/>
              <a:t>      </a:t>
            </a:r>
            <a:r>
              <a:rPr lang="vi-VN" smtClean="0"/>
              <a:t>i</a:t>
            </a:r>
            <a:r>
              <a:rPr lang="vi-VN"/>
              <a:t>. Thêm các đỉnh kề vào cuối hàng đợi. </a:t>
            </a:r>
            <a:endParaRPr lang="en-US" smtClean="0"/>
          </a:p>
          <a:p>
            <a:r>
              <a:rPr lang="en-US"/>
              <a:t> </a:t>
            </a:r>
            <a:r>
              <a:rPr lang="en-US" smtClean="0"/>
              <a:t>      </a:t>
            </a:r>
            <a:r>
              <a:rPr lang="vi-VN" smtClean="0"/>
              <a:t>ii</a:t>
            </a:r>
            <a:r>
              <a:rPr lang="vi-VN"/>
              <a:t>. Đánh dấu các đỉnh kề đã được thăm</a:t>
            </a:r>
            <a:r>
              <a:rPr lang="vi-VN" smtClean="0"/>
              <a:t>.</a:t>
            </a:r>
            <a:endParaRPr lang="vi-V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495550"/>
            <a:ext cx="3428999"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495549"/>
            <a:ext cx="3505199" cy="193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7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p:cNvSpPr txBox="1"/>
          <p:nvPr/>
        </p:nvSpPr>
        <p:spPr>
          <a:xfrm>
            <a:off x="685800" y="1193678"/>
            <a:ext cx="4842362" cy="523220"/>
          </a:xfrm>
          <a:prstGeom prst="rect">
            <a:avLst/>
          </a:prstGeom>
          <a:noFill/>
        </p:spPr>
        <p:txBody>
          <a:bodyPr wrap="square" rtlCol="0">
            <a:spAutoFit/>
          </a:bodyPr>
          <a:lstStyle/>
          <a:p>
            <a:r>
              <a:rPr lang="en-US"/>
              <a:t>Bước 4</a:t>
            </a:r>
            <a:r>
              <a:rPr lang="en-US" smtClean="0"/>
              <a:t>: </a:t>
            </a:r>
            <a:r>
              <a:rPr lang="vi-VN" smtClean="0"/>
              <a:t>Thuật </a:t>
            </a:r>
            <a:r>
              <a:rPr lang="vi-VN"/>
              <a:t>toán kết thúc khi tất cả các đỉnh đã được đánh dấu hoặc khi tìm thấy đỉnh đích.</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17358"/>
            <a:ext cx="5867400" cy="274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48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 xmlns:a16="http://schemas.microsoft.com/office/drawing/2014/main" id="{420E6208-228D-30C1-08E2-9B302A51A727}"/>
              </a:ext>
            </a:extLst>
          </p:cNvPr>
          <p:cNvPicPr>
            <a:picLocks noChangeAspect="1"/>
          </p:cNvPicPr>
          <p:nvPr/>
        </p:nvPicPr>
        <p:blipFill>
          <a:blip r:embed="rId3"/>
          <a:stretch>
            <a:fillRect/>
          </a:stretch>
        </p:blipFill>
        <p:spPr>
          <a:xfrm>
            <a:off x="842935" y="925447"/>
            <a:ext cx="7264014" cy="3827174"/>
          </a:xfrm>
          <a:prstGeom prst="rect">
            <a:avLst/>
          </a:prstGeom>
        </p:spPr>
      </p:pic>
    </p:spTree>
    <p:extLst>
      <p:ext uri="{BB962C8B-B14F-4D97-AF65-F5344CB8AC3E}">
        <p14:creationId xmlns:p14="http://schemas.microsoft.com/office/powerpoint/2010/main" val="26815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CFF819EC-704F-3829-41ED-CD39FC5D0E13}"/>
              </a:ext>
            </a:extLst>
          </p:cNvPr>
          <p:cNvSpPr txBox="1"/>
          <p:nvPr/>
        </p:nvSpPr>
        <p:spPr>
          <a:xfrm>
            <a:off x="685799" y="1200150"/>
            <a:ext cx="6583493" cy="738664"/>
          </a:xfrm>
          <a:prstGeom prst="rect">
            <a:avLst/>
          </a:prstGeom>
          <a:noFill/>
        </p:spPr>
        <p:txBody>
          <a:bodyPr wrap="square" rtlCol="0">
            <a:spAutoFit/>
          </a:bodyPr>
          <a:lstStyle/>
          <a:p>
            <a:r>
              <a:rPr lang="en-US" b="0" i="0" smtClean="0">
                <a:solidFill>
                  <a:srgbClr val="2E2F30"/>
                </a:solidFill>
                <a:effectLst/>
                <a:latin typeface="Inter"/>
              </a:rPr>
              <a:t>Bước 1: </a:t>
            </a:r>
            <a:r>
              <a:rPr lang="vi-VN" b="0" i="0" smtClean="0">
                <a:solidFill>
                  <a:srgbClr val="2E2F30"/>
                </a:solidFill>
                <a:effectLst/>
                <a:latin typeface="Inter"/>
              </a:rPr>
              <a:t>Chọn </a:t>
            </a:r>
            <a:r>
              <a:rPr lang="vi-VN" b="0" i="0" dirty="0">
                <a:solidFill>
                  <a:srgbClr val="2E2F30"/>
                </a:solidFill>
                <a:effectLst/>
                <a:latin typeface="Inter"/>
              </a:rPr>
              <a:t>một đỉnh bất kỳ trong đồ thị làm đỉnh </a:t>
            </a:r>
            <a:r>
              <a:rPr lang="vi-VN" b="0" i="0">
                <a:solidFill>
                  <a:srgbClr val="2E2F30"/>
                </a:solidFill>
                <a:effectLst/>
                <a:latin typeface="Inter"/>
              </a:rPr>
              <a:t>bắt </a:t>
            </a:r>
            <a:r>
              <a:rPr lang="vi-VN" b="0" i="0" smtClean="0">
                <a:solidFill>
                  <a:srgbClr val="2E2F30"/>
                </a:solidFill>
                <a:effectLst/>
                <a:latin typeface="Inter"/>
              </a:rPr>
              <a:t>đầu</a:t>
            </a:r>
            <a:r>
              <a:rPr lang="en-US" b="0" i="0" smtClean="0">
                <a:solidFill>
                  <a:srgbClr val="2E2F30"/>
                </a:solidFill>
                <a:effectLst/>
                <a:latin typeface="Inter"/>
              </a:rPr>
              <a:t> </a:t>
            </a:r>
            <a:r>
              <a:rPr lang="en-US" smtClean="0">
                <a:solidFill>
                  <a:srgbClr val="2E2F30"/>
                </a:solidFill>
                <a:latin typeface="Inter"/>
              </a:rPr>
              <a:t>và đ</a:t>
            </a:r>
            <a:r>
              <a:rPr lang="vi-VN" smtClean="0">
                <a:solidFill>
                  <a:srgbClr val="2E2F30"/>
                </a:solidFill>
                <a:latin typeface="Inter"/>
              </a:rPr>
              <a:t>ánh </a:t>
            </a:r>
            <a:r>
              <a:rPr lang="vi-VN">
                <a:solidFill>
                  <a:srgbClr val="2E2F30"/>
                </a:solidFill>
                <a:latin typeface="Inter"/>
              </a:rPr>
              <a:t>dấu đỉnh bắt đầu đã được thăm.</a:t>
            </a:r>
          </a:p>
          <a:p>
            <a:pPr algn="l"/>
            <a:r>
              <a:rPr lang="vi-VN" b="0" i="0" smtClean="0">
                <a:solidFill>
                  <a:srgbClr val="2E2F30"/>
                </a:solidFill>
                <a:effectLst/>
                <a:latin typeface="Inter"/>
              </a:rPr>
              <a:t>.</a:t>
            </a:r>
            <a:endParaRPr lang="vi-VN" b="0" i="0" dirty="0">
              <a:solidFill>
                <a:srgbClr val="2E2F30"/>
              </a:solidFill>
              <a:effectLst/>
              <a:latin typeface="Inter"/>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15626"/>
            <a:ext cx="5257800" cy="2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46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CFF819EC-704F-3829-41ED-CD39FC5D0E13}"/>
              </a:ext>
            </a:extLst>
          </p:cNvPr>
          <p:cNvSpPr txBox="1"/>
          <p:nvPr/>
        </p:nvSpPr>
        <p:spPr>
          <a:xfrm>
            <a:off x="685800" y="1104333"/>
            <a:ext cx="6583493" cy="1169551"/>
          </a:xfrm>
          <a:prstGeom prst="rect">
            <a:avLst/>
          </a:prstGeom>
          <a:noFill/>
        </p:spPr>
        <p:txBody>
          <a:bodyPr wrap="square" rtlCol="0">
            <a:spAutoFit/>
          </a:bodyPr>
          <a:lstStyle/>
          <a:p>
            <a:r>
              <a:rPr lang="en-US" smtClean="0">
                <a:solidFill>
                  <a:srgbClr val="2E2F30"/>
                </a:solidFill>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tất cả các đỉnh kề của đỉnh hiện tại chưa được đánh dấu</a:t>
            </a:r>
            <a:r>
              <a:rPr lang="vi-VN" b="0" i="0">
                <a:solidFill>
                  <a:srgbClr val="2E2F30"/>
                </a:solidFill>
                <a:effectLst/>
                <a:latin typeface="Inter"/>
              </a:rPr>
              <a:t>: </a:t>
            </a:r>
            <a:endParaRPr lang="en-US" b="0" i="0" smtClean="0">
              <a:solidFill>
                <a:srgbClr val="2E2F30"/>
              </a:solidFill>
              <a:effectLst/>
              <a:latin typeface="Inter"/>
            </a:endParaRPr>
          </a:p>
          <a:p>
            <a:pPr marL="342900" indent="-342900" algn="l">
              <a:buAutoNum type="alphaLcPeriod"/>
            </a:pPr>
            <a:r>
              <a:rPr lang="vi-VN" b="0" i="0" smtClean="0">
                <a:solidFill>
                  <a:srgbClr val="2E2F30"/>
                </a:solidFill>
                <a:effectLst/>
                <a:latin typeface="Inter"/>
              </a:rPr>
              <a:t>Đánh </a:t>
            </a:r>
            <a:r>
              <a:rPr lang="vi-VN" b="0" i="0" dirty="0">
                <a:solidFill>
                  <a:srgbClr val="2E2F30"/>
                </a:solidFill>
                <a:effectLst/>
                <a:latin typeface="Inter"/>
              </a:rPr>
              <a:t>dấu đỉnh hiện tại là đã được thăm</a:t>
            </a:r>
            <a:r>
              <a:rPr lang="vi-VN" b="0" i="0">
                <a:solidFill>
                  <a:srgbClr val="2E2F30"/>
                </a:solidFill>
                <a:effectLst/>
                <a:latin typeface="Inter"/>
              </a:rPr>
              <a:t>. </a:t>
            </a:r>
            <a:endParaRPr lang="en-US" b="0" i="0" smtClean="0">
              <a:solidFill>
                <a:srgbClr val="2E2F30"/>
              </a:solidFill>
              <a:effectLst/>
              <a:latin typeface="Inter"/>
            </a:endParaRPr>
          </a:p>
          <a:p>
            <a:pPr marL="342900" indent="-342900" algn="l">
              <a:buAutoNum type="alphaLcPeriod"/>
            </a:pPr>
            <a:r>
              <a:rPr lang="vi-VN" b="0" i="0" smtClean="0">
                <a:solidFill>
                  <a:srgbClr val="2E2F30"/>
                </a:solidFill>
                <a:effectLst/>
                <a:latin typeface="Inter"/>
              </a:rPr>
              <a:t>Duyệt </a:t>
            </a:r>
            <a:r>
              <a:rPr lang="vi-VN" b="0" i="0" dirty="0">
                <a:solidFill>
                  <a:srgbClr val="2E2F30"/>
                </a:solidFill>
                <a:effectLst/>
                <a:latin typeface="Inter"/>
              </a:rPr>
              <a:t>sâu vào một cành của đỉnh hiện tại bằng cách chọn một đỉnh kề chưa được đánh dấu làm đỉnh tiếp theo và thực hiện lại </a:t>
            </a:r>
            <a:r>
              <a:rPr lang="vi-VN" b="0" i="0">
                <a:solidFill>
                  <a:srgbClr val="2E2F30"/>
                </a:solidFill>
                <a:effectLst/>
                <a:latin typeface="Inter"/>
              </a:rPr>
              <a:t>bước </a:t>
            </a:r>
            <a:r>
              <a:rPr lang="en-US" b="0" i="0" smtClean="0">
                <a:solidFill>
                  <a:srgbClr val="2E2F30"/>
                </a:solidFill>
                <a:effectLst/>
                <a:latin typeface="Inter"/>
              </a:rPr>
              <a:t>2</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19350"/>
            <a:ext cx="3810000" cy="222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419350"/>
            <a:ext cx="3782831"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4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CFF819EC-704F-3829-41ED-CD39FC5D0E13}"/>
              </a:ext>
            </a:extLst>
          </p:cNvPr>
          <p:cNvSpPr txBox="1"/>
          <p:nvPr/>
        </p:nvSpPr>
        <p:spPr>
          <a:xfrm>
            <a:off x="609600" y="1251999"/>
            <a:ext cx="6583493" cy="523220"/>
          </a:xfrm>
          <a:prstGeom prst="rect">
            <a:avLst/>
          </a:prstGeom>
          <a:noFill/>
        </p:spPr>
        <p:txBody>
          <a:bodyPr wrap="square" rtlCol="0">
            <a:spAutoFit/>
          </a:bodyPr>
          <a:lstStyle/>
          <a:p>
            <a:r>
              <a:rPr lang="en-US" smtClean="0">
                <a:solidFill>
                  <a:srgbClr val="2E2F30"/>
                </a:solidFill>
                <a:latin typeface="Inter"/>
              </a:rPr>
              <a:t>Bước </a:t>
            </a:r>
            <a:r>
              <a:rPr lang="en-US">
                <a:solidFill>
                  <a:srgbClr val="2E2F30"/>
                </a:solidFill>
                <a:latin typeface="Inter"/>
              </a:rPr>
              <a:t>3</a:t>
            </a:r>
            <a:r>
              <a:rPr lang="en-US" smtClean="0">
                <a:solidFill>
                  <a:srgbClr val="2E2F30"/>
                </a:solidFill>
                <a:latin typeface="Inter"/>
              </a:rPr>
              <a:t>: </a:t>
            </a:r>
            <a:r>
              <a:rPr lang="vi-VN" b="0" i="0" smtClean="0">
                <a:solidFill>
                  <a:srgbClr val="2E2F30"/>
                </a:solidFill>
                <a:effectLst/>
                <a:latin typeface="Inter"/>
              </a:rPr>
              <a:t>Thuật </a:t>
            </a:r>
            <a:r>
              <a:rPr lang="vi-VN" b="0" i="0" dirty="0">
                <a:solidFill>
                  <a:srgbClr val="2E2F30"/>
                </a:solidFill>
                <a:effectLst/>
                <a:latin typeface="Inter"/>
              </a:rPr>
              <a:t>toán kết thúc khi tất cả các đỉnh đã được đánh dấu</a:t>
            </a:r>
          </a:p>
          <a:p>
            <a:endParaRPr lang="x-non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57350"/>
            <a:ext cx="5483279" cy="261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93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Đặc điểm BFS</a:t>
            </a:r>
            <a:endParaRPr sz="2800" dirty="0">
              <a:latin typeface="Myanmar Text" pitchFamily="34" charset="0"/>
              <a:cs typeface="Myanmar Text" pitchFamily="34" charset="0"/>
            </a:endParaRPr>
          </a:p>
        </p:txBody>
      </p:sp>
      <p:sp>
        <p:nvSpPr>
          <p:cNvPr id="6" name="TextBox 5"/>
          <p:cNvSpPr txBox="1"/>
          <p:nvPr/>
        </p:nvSpPr>
        <p:spPr>
          <a:xfrm>
            <a:off x="609600" y="2230453"/>
            <a:ext cx="4267200" cy="307777"/>
          </a:xfrm>
          <a:prstGeom prst="rect">
            <a:avLst/>
          </a:prstGeom>
          <a:noFill/>
        </p:spPr>
        <p:txBody>
          <a:bodyPr wrap="square" rtlCol="0">
            <a:spAutoFit/>
          </a:bodyPr>
          <a:lstStyle/>
          <a:p>
            <a:r>
              <a:rPr lang="en-US" b="1" smtClean="0"/>
              <a:t>Nhược điểm</a:t>
            </a:r>
            <a:r>
              <a:rPr lang="en-US" b="1"/>
              <a:t>:</a:t>
            </a:r>
            <a:r>
              <a:rPr lang="vi-VN" b="1" smtClean="0"/>
              <a:t>      </a:t>
            </a:r>
            <a:endParaRPr lang="vi-VN" b="1" dirty="0"/>
          </a:p>
        </p:txBody>
      </p:sp>
      <p:sp>
        <p:nvSpPr>
          <p:cNvPr id="8" name="Right Arrow 7">
            <a:extLst>
              <a:ext uri="{FF2B5EF4-FFF2-40B4-BE49-F238E27FC236}">
                <a16:creationId xmlns="" xmlns:a16="http://schemas.microsoft.com/office/drawing/2014/main" id="{26EFE9FB-8857-1E3A-C6DC-EC39126E6FE2}"/>
              </a:ext>
            </a:extLst>
          </p:cNvPr>
          <p:cNvSpPr/>
          <p:nvPr/>
        </p:nvSpPr>
        <p:spPr>
          <a:xfrm>
            <a:off x="838200" y="374394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
        <p:nvSpPr>
          <p:cNvPr id="9" name="TextBox 8">
            <a:extLst>
              <a:ext uri="{FF2B5EF4-FFF2-40B4-BE49-F238E27FC236}">
                <a16:creationId xmlns="" xmlns:a16="http://schemas.microsoft.com/office/drawing/2014/main" id="{CD05A0F6-375E-E42C-B3F3-8B1B8B9B8625}"/>
              </a:ext>
            </a:extLst>
          </p:cNvPr>
          <p:cNvSpPr txBox="1"/>
          <p:nvPr/>
        </p:nvSpPr>
        <p:spPr>
          <a:xfrm>
            <a:off x="1219200" y="3638550"/>
            <a:ext cx="5562600" cy="523220"/>
          </a:xfrm>
          <a:prstGeom prst="rect">
            <a:avLst/>
          </a:prstGeom>
          <a:noFill/>
        </p:spPr>
        <p:txBody>
          <a:bodyPr wrap="square" rtlCol="0">
            <a:spAutoFit/>
          </a:bodyPr>
          <a:lstStyle/>
          <a:p>
            <a:r>
              <a:rPr lang="vi-VN" b="0" i="0" dirty="0">
                <a:solidFill>
                  <a:srgbClr val="2E2F30"/>
                </a:solidFill>
                <a:effectLst/>
                <a:latin typeface="Inter"/>
              </a:rPr>
              <a:t>BFS thường được sử </a:t>
            </a:r>
            <a:r>
              <a:rPr lang="vi-VN" b="0" i="0">
                <a:solidFill>
                  <a:srgbClr val="2E2F30"/>
                </a:solidFill>
                <a:effectLst/>
                <a:latin typeface="Inter"/>
              </a:rPr>
              <a:t>dụng </a:t>
            </a:r>
            <a:r>
              <a:rPr lang="vi-VN">
                <a:solidFill>
                  <a:srgbClr val="2E2F30"/>
                </a:solidFill>
                <a:latin typeface="Inter"/>
              </a:rPr>
              <a:t>khi cần tìm đường đi ngắn nhất giữa các đỉnh và kiểm tra tính liên thông của đồ thị</a:t>
            </a:r>
            <a:r>
              <a:rPr lang="vi-VN" smtClean="0">
                <a:solidFill>
                  <a:srgbClr val="2E2F30"/>
                </a:solidFill>
                <a:latin typeface="Inter"/>
              </a:rPr>
              <a:t>.</a:t>
            </a:r>
            <a:endParaRPr lang="vi-VN" b="0" i="0" dirty="0">
              <a:solidFill>
                <a:srgbClr val="2E2F30"/>
              </a:solidFill>
              <a:effectLst/>
              <a:latin typeface="Inter"/>
            </a:endParaRPr>
          </a:p>
        </p:txBody>
      </p:sp>
      <p:sp>
        <p:nvSpPr>
          <p:cNvPr id="2" name="TextBox 1"/>
          <p:cNvSpPr txBox="1"/>
          <p:nvPr/>
        </p:nvSpPr>
        <p:spPr>
          <a:xfrm>
            <a:off x="727364" y="1409210"/>
            <a:ext cx="6165273" cy="523220"/>
          </a:xfrm>
          <a:prstGeom prst="rect">
            <a:avLst/>
          </a:prstGeom>
          <a:noFill/>
        </p:spPr>
        <p:txBody>
          <a:bodyPr wrap="square" rtlCol="0">
            <a:spAutoFit/>
          </a:bodyPr>
          <a:lstStyle/>
          <a:p>
            <a:pPr marL="285750" indent="-285750">
              <a:buFont typeface="Arial" pitchFamily="34" charset="0"/>
              <a:buChar char="•"/>
            </a:pPr>
            <a:r>
              <a:rPr lang="vi-VN"/>
              <a:t>Nếu không có trọng số trên cạnh, thì BFS có thể tìm thấy đường đi ngắn nhất từ đỉnh xuất phát đến tất cả các đỉnh khác trong đồ thị.</a:t>
            </a:r>
            <a:endParaRPr lang="en-US"/>
          </a:p>
        </p:txBody>
      </p:sp>
      <p:sp>
        <p:nvSpPr>
          <p:cNvPr id="3" name="TextBox 2"/>
          <p:cNvSpPr txBox="1"/>
          <p:nvPr/>
        </p:nvSpPr>
        <p:spPr>
          <a:xfrm>
            <a:off x="720436" y="1876893"/>
            <a:ext cx="4724400" cy="307777"/>
          </a:xfrm>
          <a:prstGeom prst="rect">
            <a:avLst/>
          </a:prstGeom>
          <a:noFill/>
        </p:spPr>
        <p:txBody>
          <a:bodyPr wrap="square" rtlCol="0">
            <a:spAutoFit/>
          </a:bodyPr>
          <a:lstStyle/>
          <a:p>
            <a:pPr marL="285750" indent="-285750">
              <a:buFont typeface="Arial" pitchFamily="34" charset="0"/>
              <a:buChar char="•"/>
            </a:pPr>
            <a:r>
              <a:rPr lang="vi-VN"/>
              <a:t>Đường đi tìm được đi qua ít đỉnh nhất.</a:t>
            </a:r>
            <a:endParaRPr lang="en-US"/>
          </a:p>
        </p:txBody>
      </p:sp>
      <p:sp>
        <p:nvSpPr>
          <p:cNvPr id="10" name="TextBox 9"/>
          <p:cNvSpPr txBox="1"/>
          <p:nvPr/>
        </p:nvSpPr>
        <p:spPr>
          <a:xfrm>
            <a:off x="609600" y="1103410"/>
            <a:ext cx="4267200" cy="307777"/>
          </a:xfrm>
          <a:prstGeom prst="rect">
            <a:avLst/>
          </a:prstGeom>
          <a:noFill/>
        </p:spPr>
        <p:txBody>
          <a:bodyPr wrap="square" rtlCol="0">
            <a:spAutoFit/>
          </a:bodyPr>
          <a:lstStyle/>
          <a:p>
            <a:r>
              <a:rPr lang="en-US" b="1" smtClean="0"/>
              <a:t>Ưu điểm</a:t>
            </a:r>
            <a:r>
              <a:rPr lang="en-US" b="1"/>
              <a:t>:</a:t>
            </a:r>
            <a:r>
              <a:rPr lang="vi-VN" b="1" smtClean="0"/>
              <a:t>      </a:t>
            </a:r>
            <a:endParaRPr lang="vi-VN" b="1" dirty="0"/>
          </a:p>
        </p:txBody>
      </p:sp>
      <p:sp>
        <p:nvSpPr>
          <p:cNvPr id="4" name="TextBox 3"/>
          <p:cNvSpPr txBox="1"/>
          <p:nvPr/>
        </p:nvSpPr>
        <p:spPr>
          <a:xfrm>
            <a:off x="720436" y="2520793"/>
            <a:ext cx="5295900" cy="523220"/>
          </a:xfrm>
          <a:prstGeom prst="rect">
            <a:avLst/>
          </a:prstGeom>
          <a:noFill/>
        </p:spPr>
        <p:txBody>
          <a:bodyPr wrap="square" rtlCol="0">
            <a:spAutoFit/>
          </a:bodyPr>
          <a:lstStyle/>
          <a:p>
            <a:pPr marL="285750" indent="-285750">
              <a:buFont typeface="Arial" pitchFamily="34" charset="0"/>
              <a:buChar char="•"/>
            </a:pPr>
            <a:r>
              <a:rPr lang="vi-VN"/>
              <a:t>Tốn bộ nhớ để lưu trữ các đỉnh chưa được xét đến và các đỉnh đã được </a:t>
            </a:r>
            <a:r>
              <a:rPr lang="vi-VN" smtClean="0"/>
              <a:t>xét</a:t>
            </a:r>
            <a:r>
              <a:rPr lang="en-US" smtClean="0"/>
              <a:t>.</a:t>
            </a:r>
            <a:endParaRPr lang="en-US"/>
          </a:p>
        </p:txBody>
      </p:sp>
      <p:sp>
        <p:nvSpPr>
          <p:cNvPr id="11" name="TextBox 10"/>
          <p:cNvSpPr txBox="1"/>
          <p:nvPr/>
        </p:nvSpPr>
        <p:spPr>
          <a:xfrm>
            <a:off x="762000" y="3044013"/>
            <a:ext cx="5181600" cy="523220"/>
          </a:xfrm>
          <a:prstGeom prst="rect">
            <a:avLst/>
          </a:prstGeom>
          <a:noFill/>
        </p:spPr>
        <p:txBody>
          <a:bodyPr wrap="square" rtlCol="0">
            <a:spAutoFit/>
          </a:bodyPr>
          <a:lstStyle/>
          <a:p>
            <a:pPr marL="285750" indent="-285750">
              <a:buFont typeface="Arial" pitchFamily="34" charset="0"/>
              <a:buChar char="•"/>
            </a:pPr>
            <a:r>
              <a:rPr lang="vi-VN"/>
              <a:t>Mang tính mù quáng , không chú ý đến thông tin của các đỉnh.</a:t>
            </a:r>
          </a:p>
        </p:txBody>
      </p:sp>
    </p:spTree>
    <p:extLst>
      <p:ext uri="{BB962C8B-B14F-4D97-AF65-F5344CB8AC3E}">
        <p14:creationId xmlns:p14="http://schemas.microsoft.com/office/powerpoint/2010/main" val="84169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2" grpId="0"/>
      <p:bldP spid="3" grpId="0"/>
      <p:bldP spid="10" grpId="0"/>
      <p:bldP spid="4"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Nội dung</a:t>
            </a:r>
            <a:endParaRPr sz="2800">
              <a:latin typeface="Myanmar Text" pitchFamily="34" charset="0"/>
              <a:cs typeface="Myanmar Text" pitchFamily="34" charset="0"/>
            </a:endParaRPr>
          </a:p>
        </p:txBody>
      </p:sp>
      <p:sp>
        <p:nvSpPr>
          <p:cNvPr id="481" name="Google Shape;481;p38"/>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Ưu điểm và nhược điểm</a:t>
            </a:r>
            <a:endParaRPr sz="1800">
              <a:latin typeface="Bahnschrift" pitchFamily="34" charset="0"/>
            </a:endParaRPr>
          </a:p>
        </p:txBody>
      </p:sp>
      <p:sp>
        <p:nvSpPr>
          <p:cNvPr id="482" name="Google Shape;482;p38"/>
          <p:cNvSpPr txBox="1">
            <a:spLocks noGrp="1"/>
          </p:cNvSpPr>
          <p:nvPr>
            <p:ph type="subTitle" idx="2"/>
          </p:nvPr>
        </p:nvSpPr>
        <p:spPr>
          <a:xfrm>
            <a:off x="1419800" y="1868822"/>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Giới thiệu về thuật toán Support Vector Machine(SVM)</a:t>
            </a:r>
            <a:endParaRPr sz="1800">
              <a:latin typeface="Bahnschrift" pitchFamily="34" charset="0"/>
            </a:endParaRPr>
          </a:p>
        </p:txBody>
      </p:sp>
      <p:sp>
        <p:nvSpPr>
          <p:cNvPr id="485" name="Google Shape;485;p38"/>
          <p:cNvSpPr txBox="1">
            <a:spLocks noGrp="1"/>
          </p:cNvSpPr>
          <p:nvPr>
            <p:ph type="subTitle" idx="5"/>
          </p:nvPr>
        </p:nvSpPr>
        <p:spPr>
          <a:xfrm>
            <a:off x="4839122" y="35257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Tổng kết</a:t>
            </a:r>
            <a:endParaRPr sz="1800">
              <a:latin typeface="Bahnschrift" pitchFamily="34" charset="0"/>
            </a:endParaRPr>
          </a:p>
        </p:txBody>
      </p:sp>
      <p:sp>
        <p:nvSpPr>
          <p:cNvPr id="486" name="Google Shape;486;p38"/>
          <p:cNvSpPr txBox="1">
            <a:spLocks noGrp="1"/>
          </p:cNvSpPr>
          <p:nvPr>
            <p:ph type="subTitle" idx="6"/>
          </p:nvPr>
        </p:nvSpPr>
        <p:spPr>
          <a:xfrm>
            <a:off x="1443779" y="35076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Ví dụ các bước của thuật toán</a:t>
            </a:r>
            <a:endParaRPr sz="1800">
              <a:latin typeface="Bahnschrift" pitchFamily="34" charset="0"/>
            </a:endParaRPr>
          </a:p>
        </p:txBody>
      </p:sp>
      <p:grpSp>
        <p:nvGrpSpPr>
          <p:cNvPr id="489" name="Google Shape;489;p38"/>
          <p:cNvGrpSpPr/>
          <p:nvPr/>
        </p:nvGrpSpPr>
        <p:grpSpPr>
          <a:xfrm>
            <a:off x="506000" y="1175713"/>
            <a:ext cx="913800" cy="847525"/>
            <a:chOff x="2621725" y="3359250"/>
            <a:chExt cx="913800" cy="847525"/>
          </a:xfrm>
        </p:grpSpPr>
        <p:sp>
          <p:nvSpPr>
            <p:cNvPr id="490" name="Google Shape;490;p38"/>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8"/>
          <p:cNvGrpSpPr/>
          <p:nvPr/>
        </p:nvGrpSpPr>
        <p:grpSpPr>
          <a:xfrm>
            <a:off x="5666225" y="2739500"/>
            <a:ext cx="3280800" cy="1990188"/>
            <a:chOff x="5666225" y="2739500"/>
            <a:chExt cx="3280800" cy="1990188"/>
          </a:xfrm>
        </p:grpSpPr>
        <p:grpSp>
          <p:nvGrpSpPr>
            <p:cNvPr id="495" name="Google Shape;495;p38"/>
            <p:cNvGrpSpPr/>
            <p:nvPr/>
          </p:nvGrpSpPr>
          <p:grpSpPr>
            <a:xfrm rot="10800000">
              <a:off x="5666225" y="2739500"/>
              <a:ext cx="2471100" cy="1869000"/>
              <a:chOff x="1076750" y="1449450"/>
              <a:chExt cx="2471100" cy="1869000"/>
            </a:xfrm>
          </p:grpSpPr>
          <p:cxnSp>
            <p:nvCxnSpPr>
              <p:cNvPr id="496" name="Google Shape;496;p38"/>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97" name="Google Shape;497;p38"/>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grpSp>
          <p:nvGrpSpPr>
            <p:cNvPr id="498" name="Google Shape;498;p38"/>
            <p:cNvGrpSpPr/>
            <p:nvPr/>
          </p:nvGrpSpPr>
          <p:grpSpPr>
            <a:xfrm>
              <a:off x="7992400" y="3729163"/>
              <a:ext cx="954625" cy="1000525"/>
              <a:chOff x="343225" y="3607975"/>
              <a:chExt cx="954625" cy="1000525"/>
            </a:xfrm>
          </p:grpSpPr>
          <p:sp>
            <p:nvSpPr>
              <p:cNvPr id="499" name="Google Shape;499;p38"/>
              <p:cNvSpPr/>
              <p:nvPr/>
            </p:nvSpPr>
            <p:spPr>
              <a:xfrm>
                <a:off x="539075" y="38497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43225" y="36079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oogle Shape;501;p38"/>
          <p:cNvGrpSpPr/>
          <p:nvPr/>
        </p:nvGrpSpPr>
        <p:grpSpPr>
          <a:xfrm>
            <a:off x="7230038" y="1017737"/>
            <a:ext cx="1325216" cy="494851"/>
            <a:chOff x="7016213" y="901112"/>
            <a:chExt cx="1325216" cy="494851"/>
          </a:xfrm>
        </p:grpSpPr>
        <p:grpSp>
          <p:nvGrpSpPr>
            <p:cNvPr id="502" name="Google Shape;502;p38"/>
            <p:cNvGrpSpPr/>
            <p:nvPr/>
          </p:nvGrpSpPr>
          <p:grpSpPr>
            <a:xfrm rot="-545238">
              <a:off x="7668178" y="950149"/>
              <a:ext cx="649218" cy="356278"/>
              <a:chOff x="2809200" y="576175"/>
              <a:chExt cx="855900" cy="469650"/>
            </a:xfrm>
          </p:grpSpPr>
          <p:sp>
            <p:nvSpPr>
              <p:cNvPr id="503" name="Google Shape;503;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38"/>
              <p:cNvCxnSpPr>
                <a:stCxn id="503" idx="0"/>
                <a:endCxn id="503" idx="1"/>
              </p:cNvCxnSpPr>
              <p:nvPr/>
            </p:nvCxnSpPr>
            <p:spPr>
              <a:xfrm rot="-10241404">
                <a:off x="3218606" y="577721"/>
                <a:ext cx="37089" cy="231808"/>
              </a:xfrm>
              <a:prstGeom prst="straightConnector1">
                <a:avLst/>
              </a:prstGeom>
              <a:noFill/>
              <a:ln w="9525" cap="flat" cmpd="sng">
                <a:solidFill>
                  <a:schemeClr val="dk2"/>
                </a:solidFill>
                <a:prstDash val="solid"/>
                <a:round/>
                <a:headEnd type="none" w="med" len="med"/>
                <a:tailEnd type="none" w="med" len="med"/>
              </a:ln>
            </p:spPr>
          </p:cxnSp>
        </p:grpSp>
        <p:grpSp>
          <p:nvGrpSpPr>
            <p:cNvPr id="505" name="Google Shape;505;p38"/>
            <p:cNvGrpSpPr/>
            <p:nvPr/>
          </p:nvGrpSpPr>
          <p:grpSpPr>
            <a:xfrm rot="2346295">
              <a:off x="7042450" y="1050769"/>
              <a:ext cx="430160" cy="235962"/>
              <a:chOff x="2809200" y="576325"/>
              <a:chExt cx="855900" cy="469500"/>
            </a:xfrm>
          </p:grpSpPr>
          <p:sp>
            <p:nvSpPr>
              <p:cNvPr id="506" name="Google Shape;506;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38"/>
              <p:cNvCxnSpPr>
                <a:stCxn id="506" idx="0"/>
                <a:endCxn id="506" idx="1"/>
              </p:cNvCxnSpPr>
              <p:nvPr/>
            </p:nvCxnSpPr>
            <p:spPr>
              <a:xfrm rot="8455382" flipH="1">
                <a:off x="3163145" y="602715"/>
                <a:ext cx="148010" cy="182120"/>
              </a:xfrm>
              <a:prstGeom prst="straightConnector1">
                <a:avLst/>
              </a:prstGeom>
              <a:noFill/>
              <a:ln w="9525" cap="flat" cmpd="sng">
                <a:solidFill>
                  <a:schemeClr val="dk2"/>
                </a:solidFill>
                <a:prstDash val="solid"/>
                <a:round/>
                <a:headEnd type="none" w="med" len="med"/>
                <a:tailEnd type="none" w="med" len="med"/>
              </a:ln>
            </p:spPr>
          </p:cxnSp>
        </p:grpSp>
      </p:grpSp>
      <p:sp>
        <p:nvSpPr>
          <p:cNvPr id="30" name="Google Shape;383;p33"/>
          <p:cNvSpPr txBox="1">
            <a:spLocks/>
          </p:cNvSpPr>
          <p:nvPr/>
        </p:nvSpPr>
        <p:spPr>
          <a:xfrm>
            <a:off x="1443779"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01</a:t>
            </a:r>
            <a:endParaRPr lang="en" sz="2400" b="1">
              <a:solidFill>
                <a:schemeClr val="accent1"/>
              </a:solidFill>
              <a:latin typeface="Segoe UI Black" pitchFamily="34" charset="0"/>
              <a:ea typeface="Segoe UI Black" pitchFamily="34" charset="0"/>
            </a:endParaRPr>
          </a:p>
        </p:txBody>
      </p:sp>
      <p:sp>
        <p:nvSpPr>
          <p:cNvPr id="32" name="Google Shape;383;p33"/>
          <p:cNvSpPr txBox="1">
            <a:spLocks/>
          </p:cNvSpPr>
          <p:nvPr/>
        </p:nvSpPr>
        <p:spPr>
          <a:xfrm>
            <a:off x="1462430"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02</a:t>
            </a:r>
            <a:endParaRPr lang="en" sz="2400" b="1">
              <a:solidFill>
                <a:schemeClr val="accent1"/>
              </a:solidFill>
              <a:latin typeface="Segoe UI Black" pitchFamily="34" charset="0"/>
              <a:ea typeface="Segoe UI Black" pitchFamily="34" charset="0"/>
            </a:endParaRPr>
          </a:p>
        </p:txBody>
      </p:sp>
      <p:sp>
        <p:nvSpPr>
          <p:cNvPr id="35" name="Google Shape;383;p33"/>
          <p:cNvSpPr txBox="1">
            <a:spLocks/>
          </p:cNvSpPr>
          <p:nvPr/>
        </p:nvSpPr>
        <p:spPr>
          <a:xfrm>
            <a:off x="4845565"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04</a:t>
            </a:r>
            <a:endParaRPr lang="en" sz="2400" b="1">
              <a:solidFill>
                <a:schemeClr val="accent1"/>
              </a:solidFill>
              <a:latin typeface="Segoe UI Black" pitchFamily="34" charset="0"/>
              <a:ea typeface="Segoe UI Black" pitchFamily="34" charset="0"/>
            </a:endParaRPr>
          </a:p>
        </p:txBody>
      </p:sp>
      <p:sp>
        <p:nvSpPr>
          <p:cNvPr id="36" name="Google Shape;383;p33"/>
          <p:cNvSpPr txBox="1">
            <a:spLocks/>
          </p:cNvSpPr>
          <p:nvPr/>
        </p:nvSpPr>
        <p:spPr>
          <a:xfrm>
            <a:off x="4845565"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03</a:t>
            </a:r>
            <a:endParaRPr lang="en" sz="2400" b="1">
              <a:solidFill>
                <a:schemeClr val="accent1"/>
              </a:solidFill>
              <a:latin typeface="Segoe UI Black" pitchFamily="34" charset="0"/>
              <a:ea typeface="Segoe UI Black"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barn(inVertical)">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86">
                                            <p:txEl>
                                              <p:pRg st="0" end="0"/>
                                            </p:txEl>
                                          </p:spTgt>
                                        </p:tgtEl>
                                        <p:attrNameLst>
                                          <p:attrName>style.visibility</p:attrName>
                                        </p:attrNameLst>
                                      </p:cBhvr>
                                      <p:to>
                                        <p:strVal val="visible"/>
                                      </p:to>
                                    </p:set>
                                    <p:animEffect transition="in" filter="barn(inVertical)">
                                      <p:cBhvr>
                                        <p:cTn id="12" dur="500"/>
                                        <p:tgtEl>
                                          <p:spTgt spid="4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81">
                                            <p:txEl>
                                              <p:pRg st="0" end="0"/>
                                            </p:txEl>
                                          </p:spTgt>
                                        </p:tgtEl>
                                        <p:attrNameLst>
                                          <p:attrName>style.visibility</p:attrName>
                                        </p:attrNameLst>
                                      </p:cBhvr>
                                      <p:to>
                                        <p:strVal val="visible"/>
                                      </p:to>
                                    </p:set>
                                    <p:animEffect transition="in" filter="barn(inVertical)">
                                      <p:cBhvr>
                                        <p:cTn id="17" dur="500"/>
                                        <p:tgtEl>
                                          <p:spTgt spid="48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85">
                                            <p:txEl>
                                              <p:pRg st="0" end="0"/>
                                            </p:txEl>
                                          </p:spTgt>
                                        </p:tgtEl>
                                        <p:attrNameLst>
                                          <p:attrName>style.visibility</p:attrName>
                                        </p:attrNameLst>
                                      </p:cBhvr>
                                      <p:to>
                                        <p:strVal val="visible"/>
                                      </p:to>
                                    </p:set>
                                    <p:animEffect transition="in" filter="barn(inVertical)">
                                      <p:cBhvr>
                                        <p:cTn id="22" dur="500"/>
                                        <p:tgtEl>
                                          <p:spTgt spid="4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P spid="482" grpId="0" build="p"/>
      <p:bldP spid="485" grpId="0" build="p"/>
      <p:bldP spid="48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lvl="0"/>
            <a:r>
              <a:rPr lang="en" sz="2800">
                <a:latin typeface="Myanmar Text" pitchFamily="34" charset="0"/>
                <a:cs typeface="Myanmar Text" pitchFamily="34" charset="0"/>
              </a:rPr>
              <a:t>Đặc điểm </a:t>
            </a:r>
            <a:r>
              <a:rPr lang="en" sz="2800" smtClean="0">
                <a:latin typeface="Myanmar Text" pitchFamily="34" charset="0"/>
                <a:cs typeface="Myanmar Text" pitchFamily="34" charset="0"/>
              </a:rPr>
              <a:t>DFS</a:t>
            </a:r>
            <a:endParaRPr sz="2800" dirty="0">
              <a:latin typeface="Myanmar Text" pitchFamily="34" charset="0"/>
              <a:cs typeface="Myanmar Text" pitchFamily="34" charset="0"/>
            </a:endParaRPr>
          </a:p>
        </p:txBody>
      </p:sp>
      <p:sp>
        <p:nvSpPr>
          <p:cNvPr id="6" name="TextBox 5"/>
          <p:cNvSpPr txBox="1"/>
          <p:nvPr/>
        </p:nvSpPr>
        <p:spPr>
          <a:xfrm>
            <a:off x="609600" y="2102660"/>
            <a:ext cx="4267200" cy="307777"/>
          </a:xfrm>
          <a:prstGeom prst="rect">
            <a:avLst/>
          </a:prstGeom>
          <a:noFill/>
        </p:spPr>
        <p:txBody>
          <a:bodyPr wrap="square" rtlCol="0">
            <a:spAutoFit/>
          </a:bodyPr>
          <a:lstStyle/>
          <a:p>
            <a:r>
              <a:rPr lang="en-US" b="1" smtClean="0"/>
              <a:t>Nhược điểm</a:t>
            </a:r>
            <a:r>
              <a:rPr lang="en-US" b="1"/>
              <a:t>:</a:t>
            </a:r>
            <a:r>
              <a:rPr lang="vi-VN" b="1" smtClean="0"/>
              <a:t>      </a:t>
            </a:r>
            <a:endParaRPr lang="vi-VN" b="1" dirty="0"/>
          </a:p>
        </p:txBody>
      </p:sp>
      <p:sp>
        <p:nvSpPr>
          <p:cNvPr id="8" name="Right Arrow 7">
            <a:extLst>
              <a:ext uri="{FF2B5EF4-FFF2-40B4-BE49-F238E27FC236}">
                <a16:creationId xmlns="" xmlns:a16="http://schemas.microsoft.com/office/drawing/2014/main" id="{26EFE9FB-8857-1E3A-C6DC-EC39126E6FE2}"/>
              </a:ext>
            </a:extLst>
          </p:cNvPr>
          <p:cNvSpPr/>
          <p:nvPr/>
        </p:nvSpPr>
        <p:spPr>
          <a:xfrm>
            <a:off x="838200" y="374394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
        <p:nvSpPr>
          <p:cNvPr id="9" name="TextBox 8">
            <a:extLst>
              <a:ext uri="{FF2B5EF4-FFF2-40B4-BE49-F238E27FC236}">
                <a16:creationId xmlns="" xmlns:a16="http://schemas.microsoft.com/office/drawing/2014/main" id="{CD05A0F6-375E-E42C-B3F3-8B1B8B9B8625}"/>
              </a:ext>
            </a:extLst>
          </p:cNvPr>
          <p:cNvSpPr txBox="1"/>
          <p:nvPr/>
        </p:nvSpPr>
        <p:spPr>
          <a:xfrm>
            <a:off x="1219200" y="3638550"/>
            <a:ext cx="5562600" cy="523220"/>
          </a:xfrm>
          <a:prstGeom prst="rect">
            <a:avLst/>
          </a:prstGeom>
          <a:noFill/>
        </p:spPr>
        <p:txBody>
          <a:bodyPr wrap="square" rtlCol="0">
            <a:spAutoFit/>
          </a:bodyPr>
          <a:lstStyle/>
          <a:p>
            <a:r>
              <a:rPr lang="en-US">
                <a:solidFill>
                  <a:srgbClr val="2E2F30"/>
                </a:solidFill>
                <a:latin typeface="Inter"/>
              </a:rPr>
              <a:t>D</a:t>
            </a:r>
            <a:r>
              <a:rPr lang="vi-VN" b="0" i="0" smtClean="0">
                <a:solidFill>
                  <a:srgbClr val="2E2F30"/>
                </a:solidFill>
                <a:effectLst/>
                <a:latin typeface="Inter"/>
              </a:rPr>
              <a:t>FS </a:t>
            </a:r>
            <a:r>
              <a:rPr lang="vi-VN" smtClean="0">
                <a:solidFill>
                  <a:srgbClr val="2E2F30"/>
                </a:solidFill>
                <a:latin typeface="Inter"/>
              </a:rPr>
              <a:t>thường </a:t>
            </a:r>
            <a:r>
              <a:rPr lang="vi-VN">
                <a:solidFill>
                  <a:srgbClr val="2E2F30"/>
                </a:solidFill>
                <a:latin typeface="Inter"/>
              </a:rPr>
              <a:t>được sử dụng để giải quyết các bài toán với đồ thị có kích thước lớn và không cần phải tìm đường đi ngắn nhất.</a:t>
            </a:r>
            <a:endParaRPr lang="vi-VN" b="0" i="0" dirty="0">
              <a:solidFill>
                <a:srgbClr val="2E2F30"/>
              </a:solidFill>
              <a:effectLst/>
              <a:latin typeface="Inter"/>
            </a:endParaRPr>
          </a:p>
        </p:txBody>
      </p:sp>
      <p:sp>
        <p:nvSpPr>
          <p:cNvPr id="2" name="TextBox 1"/>
          <p:cNvSpPr txBox="1"/>
          <p:nvPr/>
        </p:nvSpPr>
        <p:spPr>
          <a:xfrm>
            <a:off x="727364" y="1409210"/>
            <a:ext cx="6165273" cy="307777"/>
          </a:xfrm>
          <a:prstGeom prst="rect">
            <a:avLst/>
          </a:prstGeom>
          <a:noFill/>
        </p:spPr>
        <p:txBody>
          <a:bodyPr wrap="square" rtlCol="0">
            <a:spAutoFit/>
          </a:bodyPr>
          <a:lstStyle/>
          <a:p>
            <a:pPr marL="285750" indent="-285750">
              <a:buFont typeface="Arial" pitchFamily="34" charset="0"/>
              <a:buChar char="•"/>
            </a:pPr>
            <a:r>
              <a:rPr lang="en-US" smtClean="0"/>
              <a:t>Nếu số đỉnh là hữu hạn, thuật toán chắc chắn tìm ra kết quả.</a:t>
            </a:r>
            <a:endParaRPr lang="en-US"/>
          </a:p>
        </p:txBody>
      </p:sp>
      <p:sp>
        <p:nvSpPr>
          <p:cNvPr id="3" name="TextBox 2"/>
          <p:cNvSpPr txBox="1"/>
          <p:nvPr/>
        </p:nvSpPr>
        <p:spPr>
          <a:xfrm>
            <a:off x="720436" y="1732423"/>
            <a:ext cx="5295900" cy="307777"/>
          </a:xfrm>
          <a:prstGeom prst="rect">
            <a:avLst/>
          </a:prstGeom>
          <a:noFill/>
        </p:spPr>
        <p:txBody>
          <a:bodyPr wrap="square" rtlCol="0">
            <a:spAutoFit/>
          </a:bodyPr>
          <a:lstStyle/>
          <a:p>
            <a:pPr marL="285750" indent="-285750">
              <a:buFont typeface="Arial" pitchFamily="34" charset="0"/>
              <a:buChar char="•"/>
            </a:pPr>
            <a:r>
              <a:rPr lang="vi-VN"/>
              <a:t> </a:t>
            </a:r>
            <a:r>
              <a:rPr lang="en-US" smtClean="0"/>
              <a:t>N</a:t>
            </a:r>
            <a:r>
              <a:rPr lang="vi-VN" smtClean="0"/>
              <a:t>ếu </a:t>
            </a:r>
            <a:r>
              <a:rPr lang="vi-VN"/>
              <a:t>đồ thị có chu trình, thì DFS có thể hiệu quả hơn </a:t>
            </a:r>
            <a:r>
              <a:rPr lang="vi-VN" smtClean="0"/>
              <a:t>BFS</a:t>
            </a:r>
            <a:r>
              <a:rPr lang="en-US" smtClean="0"/>
              <a:t>.</a:t>
            </a:r>
            <a:endParaRPr lang="en-US"/>
          </a:p>
        </p:txBody>
      </p:sp>
      <p:sp>
        <p:nvSpPr>
          <p:cNvPr id="10" name="TextBox 9"/>
          <p:cNvSpPr txBox="1"/>
          <p:nvPr/>
        </p:nvSpPr>
        <p:spPr>
          <a:xfrm>
            <a:off x="609600" y="1103410"/>
            <a:ext cx="4267200" cy="307777"/>
          </a:xfrm>
          <a:prstGeom prst="rect">
            <a:avLst/>
          </a:prstGeom>
          <a:noFill/>
        </p:spPr>
        <p:txBody>
          <a:bodyPr wrap="square" rtlCol="0">
            <a:spAutoFit/>
          </a:bodyPr>
          <a:lstStyle/>
          <a:p>
            <a:r>
              <a:rPr lang="en-US" b="1" smtClean="0"/>
              <a:t>Ưu điểm</a:t>
            </a:r>
            <a:r>
              <a:rPr lang="en-US" b="1"/>
              <a:t>:</a:t>
            </a:r>
            <a:r>
              <a:rPr lang="vi-VN" b="1" smtClean="0"/>
              <a:t>      </a:t>
            </a:r>
            <a:endParaRPr lang="vi-VN" b="1" dirty="0"/>
          </a:p>
        </p:txBody>
      </p:sp>
      <p:sp>
        <p:nvSpPr>
          <p:cNvPr id="4" name="TextBox 3"/>
          <p:cNvSpPr txBox="1"/>
          <p:nvPr/>
        </p:nvSpPr>
        <p:spPr>
          <a:xfrm>
            <a:off x="727364" y="2424794"/>
            <a:ext cx="5295900" cy="523220"/>
          </a:xfrm>
          <a:prstGeom prst="rect">
            <a:avLst/>
          </a:prstGeom>
          <a:noFill/>
        </p:spPr>
        <p:txBody>
          <a:bodyPr wrap="square" rtlCol="0">
            <a:spAutoFit/>
          </a:bodyPr>
          <a:lstStyle/>
          <a:p>
            <a:pPr marL="285750" indent="-285750">
              <a:buFont typeface="Arial" pitchFamily="34" charset="0"/>
              <a:buChar char="•"/>
            </a:pPr>
            <a:r>
              <a:rPr lang="vi-VN"/>
              <a:t>Mang tính chất vét cạn, không nên áp dụng nếu duyệt số đỉnh quá lớn.</a:t>
            </a:r>
            <a:endParaRPr lang="en-US"/>
          </a:p>
        </p:txBody>
      </p:sp>
      <p:sp>
        <p:nvSpPr>
          <p:cNvPr id="11" name="TextBox 10"/>
          <p:cNvSpPr txBox="1"/>
          <p:nvPr/>
        </p:nvSpPr>
        <p:spPr>
          <a:xfrm>
            <a:off x="720436" y="2948014"/>
            <a:ext cx="5181600" cy="523220"/>
          </a:xfrm>
          <a:prstGeom prst="rect">
            <a:avLst/>
          </a:prstGeom>
          <a:noFill/>
        </p:spPr>
        <p:txBody>
          <a:bodyPr wrap="square" rtlCol="0">
            <a:spAutoFit/>
          </a:bodyPr>
          <a:lstStyle/>
          <a:p>
            <a:pPr marL="285750" indent="-285750">
              <a:buFont typeface="Arial" pitchFamily="34" charset="0"/>
              <a:buChar char="•"/>
            </a:pPr>
            <a:r>
              <a:rPr lang="vi-VN"/>
              <a:t>Mang tính mù quáng , không chú ý đến thông tin của các đỉnh.</a:t>
            </a:r>
          </a:p>
        </p:txBody>
      </p:sp>
    </p:spTree>
    <p:extLst>
      <p:ext uri="{BB962C8B-B14F-4D97-AF65-F5344CB8AC3E}">
        <p14:creationId xmlns:p14="http://schemas.microsoft.com/office/powerpoint/2010/main" val="3585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3" grpId="0"/>
      <p:bldP spid="10" grpId="0"/>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000" dirty="0"/>
              <a:t>Thuật toán UCS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02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25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UCS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09600" y="1446294"/>
            <a:ext cx="3733800" cy="738664"/>
          </a:xfrm>
          <a:prstGeom prst="rect">
            <a:avLst/>
          </a:prstGeom>
          <a:noFill/>
        </p:spPr>
        <p:txBody>
          <a:bodyPr wrap="square" rtlCol="0">
            <a:spAutoFit/>
          </a:bodyPr>
          <a:lstStyle/>
          <a:p>
            <a:r>
              <a:rPr lang="vi-VN"/>
              <a:t>UCS (Uniform Cost Search) là một thuật toán tìm kiếm đường đi ngắn nhất trong đồ thị, với giá trị trọng số của cạnh không âm. </a:t>
            </a:r>
            <a:endParaRPr lang="vi-V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2687"/>
            <a:ext cx="3966565" cy="317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09600" y="2280649"/>
            <a:ext cx="3733800" cy="738664"/>
          </a:xfrm>
          <a:prstGeom prst="rect">
            <a:avLst/>
          </a:prstGeom>
          <a:noFill/>
        </p:spPr>
        <p:txBody>
          <a:bodyPr wrap="square" rtlCol="0">
            <a:spAutoFit/>
          </a:bodyPr>
          <a:lstStyle/>
          <a:p>
            <a:r>
              <a:rPr lang="vi-VN"/>
              <a:t>UCS tìm kiếm đường đi từ đỉnh bắt đầu đến đỉnh đích sao cho tổng trọng số của các cạnh trên đường đi là nhỏ nhất.</a:t>
            </a:r>
          </a:p>
        </p:txBody>
      </p:sp>
    </p:spTree>
    <p:extLst>
      <p:ext uri="{BB962C8B-B14F-4D97-AF65-F5344CB8AC3E}">
        <p14:creationId xmlns:p14="http://schemas.microsoft.com/office/powerpoint/2010/main" val="144634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 xmlns:a16="http://schemas.microsoft.com/office/drawing/2014/main" id="{54FC1004-496F-AA7E-FEBF-1BD4D4D777C5}"/>
              </a:ext>
            </a:extLst>
          </p:cNvPr>
          <p:cNvPicPr>
            <a:picLocks noChangeAspect="1"/>
          </p:cNvPicPr>
          <p:nvPr/>
        </p:nvPicPr>
        <p:blipFill>
          <a:blip r:embed="rId3"/>
          <a:stretch>
            <a:fillRect/>
          </a:stretch>
        </p:blipFill>
        <p:spPr>
          <a:xfrm>
            <a:off x="1239033" y="1134413"/>
            <a:ext cx="6665934" cy="3577909"/>
          </a:xfrm>
          <a:prstGeom prst="rect">
            <a:avLst/>
          </a:prstGeom>
        </p:spPr>
      </p:pic>
    </p:spTree>
    <p:extLst>
      <p:ext uri="{BB962C8B-B14F-4D97-AF65-F5344CB8AC3E}">
        <p14:creationId xmlns:p14="http://schemas.microsoft.com/office/powerpoint/2010/main" val="209479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56B255A4-F561-6E80-CD4C-D7C54ACF6B52}"/>
              </a:ext>
            </a:extLst>
          </p:cNvPr>
          <p:cNvSpPr txBox="1"/>
          <p:nvPr/>
        </p:nvSpPr>
        <p:spPr>
          <a:xfrm>
            <a:off x="762000" y="1105822"/>
            <a:ext cx="6871624" cy="523220"/>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hàng đợi ưu tiên (priority queue) với trạng thái khởi đầu và chi phí của nó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20878"/>
            <a:ext cx="4496926" cy="310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10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56B255A4-F561-6E80-CD4C-D7C54ACF6B52}"/>
              </a:ext>
            </a:extLst>
          </p:cNvPr>
          <p:cNvSpPr txBox="1"/>
          <p:nvPr/>
        </p:nvSpPr>
        <p:spPr>
          <a:xfrm>
            <a:off x="762000" y="1105822"/>
            <a:ext cx="6871624" cy="2677656"/>
          </a:xfrm>
          <a:prstGeom prst="rect">
            <a:avLst/>
          </a:prstGeom>
          <a:noFill/>
        </p:spPr>
        <p:txBody>
          <a:bodyPr wrap="square" rtlCol="0">
            <a:spAutoFit/>
          </a:bodyPr>
          <a:lstStyle/>
          <a:p>
            <a:pPr algn="l"/>
            <a:r>
              <a:rPr lang="en-US" b="0" i="0" smtClean="0">
                <a:solidFill>
                  <a:srgbClr val="2E2F30"/>
                </a:solidFill>
                <a:effectLst/>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đến khi hàng đợi ưu tiên rỗng: </a:t>
            </a:r>
          </a:p>
          <a:p>
            <a:pPr algn="l"/>
            <a:r>
              <a:rPr lang="vi-VN" b="0" i="0" dirty="0">
                <a:solidFill>
                  <a:srgbClr val="2E2F30"/>
                </a:solidFill>
                <a:effectLst/>
                <a:latin typeface="Inter"/>
              </a:rPr>
              <a:t>    a. Lấy trạng thái với chi phí thấp nhất khỏi hàng đợi ưu tiên, gọi là trạng thái hiện tại. </a:t>
            </a:r>
          </a:p>
          <a:p>
            <a:pPr algn="l"/>
            <a:r>
              <a:rPr lang="vi-VN" dirty="0">
                <a:solidFill>
                  <a:srgbClr val="2E2F30"/>
                </a:solidFill>
                <a:latin typeface="Inter"/>
              </a:rPr>
              <a:t>    </a:t>
            </a:r>
            <a:r>
              <a:rPr lang="vi-VN" b="0" i="0" dirty="0">
                <a:solidFill>
                  <a:srgbClr val="2E2F30"/>
                </a:solidFill>
                <a:effectLst/>
                <a:latin typeface="Inter"/>
              </a:rPr>
              <a:t>b. Nếu trạng thái hiện tại là trạng thái kết thúc, thoát khỏi vòng lặp và trả về kết quả. </a:t>
            </a:r>
          </a:p>
          <a:p>
            <a:pPr algn="l"/>
            <a:r>
              <a:rPr lang="vi-VN" dirty="0">
                <a:solidFill>
                  <a:srgbClr val="2E2F30"/>
                </a:solidFill>
                <a:latin typeface="Inter"/>
              </a:rPr>
              <a:t>    </a:t>
            </a:r>
            <a:r>
              <a:rPr lang="vi-VN" b="0" i="0" dirty="0">
                <a:solidFill>
                  <a:srgbClr val="2E2F30"/>
                </a:solidFill>
                <a:effectLst/>
                <a:latin typeface="Inter"/>
              </a:rPr>
              <a:t>c. Nếu trạng thái hiện tại là trạng thái mới, đưa nó vào danh sách trạng thái đã thăm qua.</a:t>
            </a:r>
          </a:p>
          <a:p>
            <a:pPr algn="l"/>
            <a:r>
              <a:rPr lang="vi-VN" b="0" i="0" dirty="0">
                <a:solidFill>
                  <a:srgbClr val="2E2F30"/>
                </a:solidFill>
                <a:effectLst/>
                <a:latin typeface="Inter"/>
              </a:rPr>
              <a:t>    d. Tạo các trạng thái con của trạng thái hiện tại. </a:t>
            </a:r>
          </a:p>
          <a:p>
            <a:pPr algn="l"/>
            <a:r>
              <a:rPr lang="vi-VN" dirty="0">
                <a:solidFill>
                  <a:srgbClr val="2E2F30"/>
                </a:solidFill>
                <a:latin typeface="Inter"/>
              </a:rPr>
              <a:t>    </a:t>
            </a:r>
            <a:r>
              <a:rPr lang="vi-VN" b="0" i="0" dirty="0">
                <a:solidFill>
                  <a:srgbClr val="2E2F30"/>
                </a:solidFill>
                <a:effectLst/>
                <a:latin typeface="Inter"/>
              </a:rPr>
              <a:t>e. Với mỗi trạng thái con, tính toán chi phí từ trạng thái khởi đầu đến trạng thái con mới</a:t>
            </a:r>
            <a:r>
              <a:rPr lang="vi-VN" b="0" i="0">
                <a:solidFill>
                  <a:srgbClr val="2E2F30"/>
                </a:solidFill>
                <a:effectLst/>
                <a:latin typeface="Inter"/>
              </a:rPr>
              <a:t>. </a:t>
            </a:r>
            <a:r>
              <a:rPr lang="vi-VN" b="0" i="0" smtClean="0">
                <a:solidFill>
                  <a:srgbClr val="2E2F30"/>
                </a:solidFill>
                <a:effectLst/>
                <a:latin typeface="Inter"/>
              </a:rPr>
              <a:t>Đưa </a:t>
            </a:r>
            <a:r>
              <a:rPr lang="vi-VN" b="0" i="0" dirty="0">
                <a:solidFill>
                  <a:srgbClr val="2E2F30"/>
                </a:solidFill>
                <a:effectLst/>
                <a:latin typeface="Inter"/>
              </a:rPr>
              <a:t>trạng thái con mới vào hàng đợi ưu tiên với chi phí tổng trên đường đi làm giá trị ưu tiên.</a:t>
            </a:r>
          </a:p>
          <a:p>
            <a:endParaRPr lang="x-none" dirty="0"/>
          </a:p>
        </p:txBody>
      </p:sp>
    </p:spTree>
    <p:extLst>
      <p:ext uri="{BB962C8B-B14F-4D97-AF65-F5344CB8AC3E}">
        <p14:creationId xmlns:p14="http://schemas.microsoft.com/office/powerpoint/2010/main" val="10315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5751"/>
            <a:ext cx="2743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87484"/>
            <a:ext cx="2666999" cy="228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800350"/>
            <a:ext cx="2743200" cy="219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799" y="2800349"/>
            <a:ext cx="2666999" cy="21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2800349"/>
            <a:ext cx="2628188" cy="213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8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19914" y="1101625"/>
            <a:ext cx="7139848" cy="1384995"/>
          </a:xfrm>
          <a:prstGeom prst="rect">
            <a:avLst/>
          </a:prstGeom>
          <a:noFill/>
        </p:spPr>
        <p:txBody>
          <a:bodyPr wrap="square" rtlCol="0">
            <a:spAutoFit/>
          </a:bodyPr>
          <a:lstStyle/>
          <a:p>
            <a:r>
              <a:rPr lang="en-US" b="1" dirty="0" err="1"/>
              <a:t>Ưu</a:t>
            </a:r>
            <a:r>
              <a:rPr lang="en-US" b="1" dirty="0"/>
              <a:t> </a:t>
            </a:r>
            <a:r>
              <a:rPr lang="en-US" b="1" dirty="0" err="1"/>
              <a:t>điểm</a:t>
            </a:r>
            <a:r>
              <a:rPr lang="en-US" b="1" dirty="0"/>
              <a:t> </a:t>
            </a:r>
            <a:r>
              <a:rPr lang="en-US"/>
              <a:t>: </a:t>
            </a:r>
            <a:r>
              <a:rPr lang="vi-VN"/>
              <a:t>Uniform cost search là tối ưu vì ở mọi trạng thái, con đường có chi phí thấp nhất được chọn.</a:t>
            </a:r>
          </a:p>
          <a:p>
            <a:endParaRPr lang="en-US" dirty="0"/>
          </a:p>
          <a:p>
            <a:r>
              <a:rPr lang="en-US" b="1" dirty="0" err="1"/>
              <a:t>Nhược</a:t>
            </a:r>
            <a:r>
              <a:rPr lang="en-US" b="1" dirty="0"/>
              <a:t> </a:t>
            </a:r>
            <a:r>
              <a:rPr lang="en-US" b="1" err="1"/>
              <a:t>điểm</a:t>
            </a:r>
            <a:r>
              <a:rPr lang="en-US" b="1"/>
              <a:t> </a:t>
            </a:r>
            <a:r>
              <a:rPr lang="en-US" smtClean="0"/>
              <a:t>:</a:t>
            </a:r>
            <a:r>
              <a:rPr lang="en-US"/>
              <a:t> </a:t>
            </a:r>
            <a:r>
              <a:rPr lang="en-US" smtClean="0"/>
              <a:t>K</a:t>
            </a:r>
            <a:r>
              <a:rPr lang="vi-VN" smtClean="0"/>
              <a:t>hông </a:t>
            </a:r>
            <a:r>
              <a:rPr lang="vi-VN"/>
              <a:t>quan tâm đến số bước liên quan đến việc tìm kiếm và chỉ quan tâm đến chi phí đường dẫn. Do đó thuật toán này có thể bị mắc kẹt trong một vòng lặp vô hạn.</a:t>
            </a:r>
            <a:endParaRPr lang="vi-VN" b="0" i="0" dirty="0">
              <a:solidFill>
                <a:srgbClr val="2E2F30"/>
              </a:solidFill>
              <a:effectLst/>
              <a:latin typeface="Inter"/>
            </a:endParaRPr>
          </a:p>
        </p:txBody>
      </p:sp>
      <p:sp>
        <p:nvSpPr>
          <p:cNvPr id="3" name="TextBox 2">
            <a:extLst>
              <a:ext uri="{FF2B5EF4-FFF2-40B4-BE49-F238E27FC236}">
                <a16:creationId xmlns="" xmlns:a16="http://schemas.microsoft.com/office/drawing/2014/main" id="{2FDAEDD9-E22E-7F0D-0A3F-40EEFC1029B0}"/>
              </a:ext>
            </a:extLst>
          </p:cNvPr>
          <p:cNvSpPr txBox="1"/>
          <p:nvPr/>
        </p:nvSpPr>
        <p:spPr>
          <a:xfrm>
            <a:off x="1060372" y="2571750"/>
            <a:ext cx="5700156" cy="954107"/>
          </a:xfrm>
          <a:prstGeom prst="rect">
            <a:avLst/>
          </a:prstGeom>
          <a:noFill/>
        </p:spPr>
        <p:txBody>
          <a:bodyPr wrap="square" rtlCol="0">
            <a:spAutoFit/>
          </a:bodyPr>
          <a:lstStyle/>
          <a:p>
            <a:r>
              <a:rPr lang="vi-VN" b="0" i="0" dirty="0">
                <a:solidFill>
                  <a:srgbClr val="2E2F30"/>
                </a:solidFill>
                <a:effectLst/>
                <a:latin typeface="Inter"/>
              </a:rPr>
              <a:t>Thuật toán UCS (Uniform Cost Search) thường được sử </a:t>
            </a:r>
            <a:r>
              <a:rPr lang="vi-VN" b="0" i="0">
                <a:solidFill>
                  <a:srgbClr val="2E2F30"/>
                </a:solidFill>
                <a:effectLst/>
                <a:latin typeface="Inter"/>
              </a:rPr>
              <a:t>dụng </a:t>
            </a:r>
            <a:r>
              <a:rPr lang="vi-VN" smtClean="0">
                <a:solidFill>
                  <a:srgbClr val="2E2F30"/>
                </a:solidFill>
                <a:latin typeface="Inter"/>
              </a:rPr>
              <a:t>khi </a:t>
            </a:r>
            <a:r>
              <a:rPr lang="vi-VN">
                <a:solidFill>
                  <a:srgbClr val="2E2F30"/>
                </a:solidFill>
                <a:latin typeface="Inter"/>
              </a:rPr>
              <a:t>cần tìm kiếm đường đi ngắn nhất trong đồ thị với các trọng số không âm trên các cạnh, hoặc trong các bài toán định tuyến mạng hoặc các bài toán quản lý tài nguyên.</a:t>
            </a:r>
            <a:endParaRPr lang="x-none" dirty="0"/>
          </a:p>
        </p:txBody>
      </p:sp>
      <p:sp>
        <p:nvSpPr>
          <p:cNvPr id="4" name="Right Arrow 3">
            <a:extLst>
              <a:ext uri="{FF2B5EF4-FFF2-40B4-BE49-F238E27FC236}">
                <a16:creationId xmlns="" xmlns:a16="http://schemas.microsoft.com/office/drawing/2014/main" id="{3024B7EF-09CD-8D35-C995-1BFBBF07455A}"/>
              </a:ext>
            </a:extLst>
          </p:cNvPr>
          <p:cNvSpPr/>
          <p:nvPr/>
        </p:nvSpPr>
        <p:spPr>
          <a:xfrm>
            <a:off x="734790" y="273008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351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err="1"/>
              <a:t>Thuật</a:t>
            </a:r>
            <a:r>
              <a:rPr lang="en" sz="4000" dirty="0"/>
              <a:t> </a:t>
            </a:r>
            <a:r>
              <a:rPr lang="en" sz="4000" dirty="0" err="1"/>
              <a:t>toán</a:t>
            </a:r>
            <a:r>
              <a:rPr lang="en" sz="4000" dirty="0"/>
              <a:t> DLS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03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58881"/>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DLS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09600" y="1347355"/>
            <a:ext cx="4572000" cy="738664"/>
          </a:xfrm>
          <a:prstGeom prst="rect">
            <a:avLst/>
          </a:prstGeom>
          <a:noFill/>
        </p:spPr>
        <p:txBody>
          <a:bodyPr wrap="square" rtlCol="0">
            <a:spAutoFit/>
          </a:bodyPr>
          <a:lstStyle/>
          <a:p>
            <a:r>
              <a:rPr lang="vi-VN" dirty="0"/>
              <a:t>Thuật toán DLS (Depth-Limited Search) là một thuật toán tìm kiếm trên đồ thị, là một dạng của thuật toán DFS (Depth-First Search</a:t>
            </a:r>
            <a:r>
              <a:rPr lang="vi-VN"/>
              <a:t>). </a:t>
            </a:r>
            <a:endParaRPr lang="en-US" smtClean="0"/>
          </a:p>
        </p:txBody>
      </p:sp>
      <p:sp>
        <p:nvSpPr>
          <p:cNvPr id="9" name="TextBox 8"/>
          <p:cNvSpPr txBox="1"/>
          <p:nvPr/>
        </p:nvSpPr>
        <p:spPr>
          <a:xfrm>
            <a:off x="623455" y="2266949"/>
            <a:ext cx="4572000" cy="954107"/>
          </a:xfrm>
          <a:prstGeom prst="rect">
            <a:avLst/>
          </a:prstGeom>
          <a:noFill/>
        </p:spPr>
        <p:txBody>
          <a:bodyPr wrap="square" rtlCol="0">
            <a:spAutoFit/>
          </a:bodyPr>
          <a:lstStyle/>
          <a:p>
            <a:r>
              <a:rPr lang="vi-VN"/>
              <a:t>Khác với DFS, DLS sẽ không đi sâu đến tận cùng của một nhánh, mà sẽ giới hạn độ sâu của mỗi nhánh. Đây là một cách giới hạn thời gian và tài nguyên khi tìm kiếm đường đi trong đồ thị.</a:t>
            </a:r>
            <a:endParaRPr lang="vi-VN" dirty="0"/>
          </a:p>
        </p:txBody>
      </p:sp>
    </p:spTree>
    <p:extLst>
      <p:ext uri="{BB962C8B-B14F-4D97-AF65-F5344CB8AC3E}">
        <p14:creationId xmlns:p14="http://schemas.microsoft.com/office/powerpoint/2010/main" val="1974728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Giới thiệu thuật toán</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01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 xmlns:a16="http://schemas.microsoft.com/office/drawing/2014/main" id="{3D229F67-1E6B-444E-20DD-048E7BD663EB}"/>
              </a:ext>
            </a:extLst>
          </p:cNvPr>
          <p:cNvPicPr>
            <a:picLocks noChangeAspect="1"/>
          </p:cNvPicPr>
          <p:nvPr/>
        </p:nvPicPr>
        <p:blipFill>
          <a:blip r:embed="rId3"/>
          <a:stretch>
            <a:fillRect/>
          </a:stretch>
        </p:blipFill>
        <p:spPr>
          <a:xfrm>
            <a:off x="654726" y="1203613"/>
            <a:ext cx="7517950" cy="3297382"/>
          </a:xfrm>
          <a:prstGeom prst="rect">
            <a:avLst/>
          </a:prstGeom>
        </p:spPr>
      </p:pic>
    </p:spTree>
    <p:extLst>
      <p:ext uri="{BB962C8B-B14F-4D97-AF65-F5344CB8AC3E}">
        <p14:creationId xmlns:p14="http://schemas.microsoft.com/office/powerpoint/2010/main" val="19006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50A85606-F049-5A75-F9A5-689C2389627B}"/>
              </a:ext>
            </a:extLst>
          </p:cNvPr>
          <p:cNvSpPr txBox="1"/>
          <p:nvPr/>
        </p:nvSpPr>
        <p:spPr>
          <a:xfrm>
            <a:off x="671945" y="1161926"/>
            <a:ext cx="7056660" cy="307777"/>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node gốc và đặt độ sâu của nó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81150"/>
            <a:ext cx="5662612" cy="28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50A85606-F049-5A75-F9A5-689C2389627B}"/>
              </a:ext>
            </a:extLst>
          </p:cNvPr>
          <p:cNvSpPr txBox="1"/>
          <p:nvPr/>
        </p:nvSpPr>
        <p:spPr>
          <a:xfrm>
            <a:off x="685800" y="1352550"/>
            <a:ext cx="7056660" cy="1384995"/>
          </a:xfrm>
          <a:prstGeom prst="rect">
            <a:avLst/>
          </a:prstGeom>
          <a:noFill/>
        </p:spPr>
        <p:txBody>
          <a:bodyPr wrap="square" rtlCol="0">
            <a:spAutoFit/>
          </a:bodyPr>
          <a:lstStyle/>
          <a:p>
            <a:pPr algn="l"/>
            <a:r>
              <a:rPr lang="en-US" b="0" i="0" smtClean="0">
                <a:solidFill>
                  <a:srgbClr val="2E2F30"/>
                </a:solidFill>
                <a:effectLst/>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đến khi độ sâu tối đa được đạt hoặc không còn nodes nào để expand</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Lấy </a:t>
            </a:r>
            <a:r>
              <a:rPr lang="vi-VN" b="0" i="0" dirty="0">
                <a:solidFill>
                  <a:srgbClr val="2E2F30"/>
                </a:solidFill>
                <a:effectLst/>
                <a:latin typeface="Inter"/>
              </a:rPr>
              <a:t>node hiện tại để expand</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Nếu </a:t>
            </a:r>
            <a:r>
              <a:rPr lang="vi-VN" b="0" i="0" dirty="0">
                <a:solidFill>
                  <a:srgbClr val="2E2F30"/>
                </a:solidFill>
                <a:effectLst/>
                <a:latin typeface="Inter"/>
              </a:rPr>
              <a:t>node hiện tại là goal node, trả về kết quả</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Nếu </a:t>
            </a:r>
            <a:r>
              <a:rPr lang="vi-VN" b="0" i="0" dirty="0">
                <a:solidFill>
                  <a:srgbClr val="2E2F30"/>
                </a:solidFill>
                <a:effectLst/>
                <a:latin typeface="Inter"/>
              </a:rPr>
              <a:t>độ sâu của node hiện tại chưa đạt đến độ sâu tối đa, generate tất cả các child nodes của nó và thêm chúng vào hàng </a:t>
            </a:r>
            <a:r>
              <a:rPr lang="vi-VN" b="0" i="0">
                <a:solidFill>
                  <a:srgbClr val="2E2F30"/>
                </a:solidFill>
                <a:effectLst/>
                <a:latin typeface="Inter"/>
              </a:rPr>
              <a:t>đợi</a:t>
            </a:r>
            <a:r>
              <a:rPr lang="vi-VN" b="0" i="0" smtClean="0">
                <a:solidFill>
                  <a:srgbClr val="2E2F30"/>
                </a:solidFill>
                <a:effectLst/>
                <a:latin typeface="Inter"/>
              </a:rPr>
              <a:t>.</a:t>
            </a:r>
            <a:endParaRPr lang="vi-VN" b="0" i="0" dirty="0">
              <a:solidFill>
                <a:srgbClr val="2E2F30"/>
              </a:solidFill>
              <a:effectLst/>
              <a:latin typeface="Inter"/>
            </a:endParaRPr>
          </a:p>
        </p:txBody>
      </p:sp>
    </p:spTree>
    <p:extLst>
      <p:ext uri="{BB962C8B-B14F-4D97-AF65-F5344CB8AC3E}">
        <p14:creationId xmlns:p14="http://schemas.microsoft.com/office/powerpoint/2010/main" val="223628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0023"/>
            <a:ext cx="3962400" cy="236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12" y="1328682"/>
            <a:ext cx="3781388" cy="235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32278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50A85606-F049-5A75-F9A5-689C2389627B}"/>
              </a:ext>
            </a:extLst>
          </p:cNvPr>
          <p:cNvSpPr txBox="1"/>
          <p:nvPr/>
        </p:nvSpPr>
        <p:spPr>
          <a:xfrm>
            <a:off x="699655" y="1301426"/>
            <a:ext cx="7056660" cy="523220"/>
          </a:xfrm>
          <a:prstGeom prst="rect">
            <a:avLst/>
          </a:prstGeom>
          <a:noFill/>
        </p:spPr>
        <p:txBody>
          <a:bodyPr wrap="square" rtlCol="0">
            <a:spAutoFit/>
          </a:bodyPr>
          <a:lstStyle/>
          <a:p>
            <a:pPr algn="l"/>
            <a:r>
              <a:rPr lang="en-US" b="0" i="0" smtClean="0">
                <a:solidFill>
                  <a:srgbClr val="2E2F30"/>
                </a:solidFill>
                <a:effectLst/>
                <a:latin typeface="Inter"/>
              </a:rPr>
              <a:t>Bước 3: </a:t>
            </a:r>
            <a:r>
              <a:rPr lang="vi-VN" b="0" i="0" smtClean="0">
                <a:solidFill>
                  <a:srgbClr val="2E2F30"/>
                </a:solidFill>
                <a:effectLst/>
                <a:latin typeface="Inter"/>
              </a:rPr>
              <a:t>Nếu </a:t>
            </a:r>
            <a:r>
              <a:rPr lang="vi-VN" b="0" i="0" dirty="0">
                <a:solidFill>
                  <a:srgbClr val="2E2F30"/>
                </a:solidFill>
                <a:effectLst/>
                <a:latin typeface="Inter"/>
              </a:rPr>
              <a:t>không có goal node nào được tìm thấy, trả về fail.</a:t>
            </a:r>
          </a:p>
          <a:p>
            <a:endParaRPr lang="x-none"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91" y="1733550"/>
            <a:ext cx="5410200" cy="2737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55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55250" y="1094950"/>
            <a:ext cx="7612299" cy="1815882"/>
          </a:xfrm>
          <a:prstGeom prst="rect">
            <a:avLst/>
          </a:prstGeom>
          <a:noFill/>
        </p:spPr>
        <p:txBody>
          <a:bodyPr wrap="square" rtlCol="0">
            <a:spAutoFit/>
          </a:bodyPr>
          <a:lstStyle/>
          <a:p>
            <a:r>
              <a:rPr lang="en-US" b="1" dirty="0" err="1"/>
              <a:t>Ưu</a:t>
            </a:r>
            <a:r>
              <a:rPr lang="en-US" b="1" dirty="0"/>
              <a:t> </a:t>
            </a:r>
            <a:r>
              <a:rPr lang="en-US" b="1" dirty="0" err="1"/>
              <a:t>điểm</a:t>
            </a:r>
            <a:r>
              <a:rPr lang="en-US" b="1" dirty="0"/>
              <a:t> </a:t>
            </a:r>
            <a:r>
              <a:rPr lang="en-US"/>
              <a:t>: </a:t>
            </a:r>
            <a:r>
              <a:rPr lang="vi-VN"/>
              <a:t>tối ưu hóa về thời gian và không cần lưu trữ toàn bộ cây </a:t>
            </a:r>
            <a:r>
              <a:rPr lang="vi-VN" smtClean="0"/>
              <a:t>duyệt</a:t>
            </a:r>
            <a:endParaRPr lang="en-US" smtClean="0"/>
          </a:p>
          <a:p>
            <a:endParaRPr lang="en-US" dirty="0"/>
          </a:p>
          <a:p>
            <a:r>
              <a:rPr lang="en-US" b="1" dirty="0" err="1"/>
              <a:t>Nhược</a:t>
            </a:r>
            <a:r>
              <a:rPr lang="en-US" b="1" dirty="0"/>
              <a:t> </a:t>
            </a:r>
            <a:r>
              <a:rPr lang="en-US" b="1" dirty="0" err="1"/>
              <a:t>điểm</a:t>
            </a:r>
            <a:r>
              <a:rPr lang="en-US" b="1" dirty="0"/>
              <a:t> </a:t>
            </a:r>
            <a:r>
              <a:rPr lang="en-US" dirty="0"/>
              <a:t>:</a:t>
            </a:r>
            <a:endParaRPr lang="vi-VN" b="0" i="0" dirty="0">
              <a:solidFill>
                <a:srgbClr val="2E2F30"/>
              </a:solidFill>
              <a:effectLst/>
              <a:latin typeface="Inter"/>
            </a:endParaRPr>
          </a:p>
          <a:p>
            <a:pPr marL="285750" indent="-285750" algn="l">
              <a:buFont typeface="Arial" panose="020B0604020202020204" pitchFamily="34" charset="0"/>
              <a:buChar char="•"/>
            </a:pPr>
            <a:r>
              <a:rPr lang="vi-VN" b="0" i="0" dirty="0">
                <a:solidFill>
                  <a:srgbClr val="2E2F30"/>
                </a:solidFill>
                <a:effectLst/>
                <a:latin typeface="Inter"/>
              </a:rPr>
              <a:t>Thuật toán chỉ tìm được goal node khi goal node đó nằm ở độ sâu không quá giới hạn đệ quy đã cho.</a:t>
            </a:r>
          </a:p>
          <a:p>
            <a:pPr marL="285750" indent="-285750" algn="l">
              <a:buFont typeface="Arial" panose="020B0604020202020204" pitchFamily="34" charset="0"/>
              <a:buChar char="•"/>
            </a:pPr>
            <a:r>
              <a:rPr lang="vi-VN" b="0" i="0" dirty="0">
                <a:solidFill>
                  <a:srgbClr val="2E2F30"/>
                </a:solidFill>
                <a:effectLst/>
                <a:latin typeface="Inter"/>
              </a:rPr>
              <a:t>Nếu độ sâu tối đa lớn, thuật toán có thể mất nhiều thời gian hơn để tìm goal node.</a:t>
            </a:r>
          </a:p>
          <a:p>
            <a:pPr marL="285750" indent="-285750" algn="l">
              <a:buFont typeface="Arial" panose="020B0604020202020204" pitchFamily="34" charset="0"/>
              <a:buChar char="•"/>
            </a:pPr>
            <a:r>
              <a:rPr lang="vi-VN" b="0" i="0" dirty="0">
                <a:solidFill>
                  <a:srgbClr val="2E2F30"/>
                </a:solidFill>
                <a:effectLst/>
                <a:latin typeface="Inter"/>
              </a:rPr>
              <a:t>Nếu đồ thị rất phức tạp hoặc không có goal node, thuật toán có thể chạy lâu hoặc gặp vấn đề về tài nguyên.</a:t>
            </a:r>
          </a:p>
        </p:txBody>
      </p:sp>
      <p:sp>
        <p:nvSpPr>
          <p:cNvPr id="3" name="TextBox 2">
            <a:extLst>
              <a:ext uri="{FF2B5EF4-FFF2-40B4-BE49-F238E27FC236}">
                <a16:creationId xmlns="" xmlns:a16="http://schemas.microsoft.com/office/drawing/2014/main" id="{49DE032E-5AD0-F528-937E-364F4918D55C}"/>
              </a:ext>
            </a:extLst>
          </p:cNvPr>
          <p:cNvSpPr txBox="1"/>
          <p:nvPr/>
        </p:nvSpPr>
        <p:spPr>
          <a:xfrm>
            <a:off x="1066800" y="3009900"/>
            <a:ext cx="6886062" cy="738664"/>
          </a:xfrm>
          <a:prstGeom prst="rect">
            <a:avLst/>
          </a:prstGeom>
          <a:noFill/>
        </p:spPr>
        <p:txBody>
          <a:bodyPr wrap="square" rtlCol="0">
            <a:spAutoFit/>
          </a:bodyPr>
          <a:lstStyle/>
          <a:p>
            <a:r>
              <a:rPr lang="vi-VN">
                <a:solidFill>
                  <a:srgbClr val="2E2F30"/>
                </a:solidFill>
                <a:latin typeface="Inter"/>
              </a:rPr>
              <a:t>DLS phù hợp để giải quyết các bài toán đơn giản, nơi giới hạn độ sâu tối đa không quá </a:t>
            </a:r>
            <a:r>
              <a:rPr lang="vi-VN" smtClean="0">
                <a:solidFill>
                  <a:srgbClr val="2E2F30"/>
                </a:solidFill>
                <a:latin typeface="Inter"/>
              </a:rPr>
              <a:t>lớn. </a:t>
            </a:r>
            <a:r>
              <a:rPr lang="vi-VN">
                <a:solidFill>
                  <a:srgbClr val="2E2F30"/>
                </a:solidFill>
                <a:latin typeface="Inter"/>
              </a:rPr>
              <a:t>Ví dụ, trong bài toán tìm kiếm trong trò chơi cờ vua, DLS có thể được sử dụng để đánh giá độ sâu của một nước đi tiếp theo trong mỗi lần lượt.</a:t>
            </a:r>
            <a:endParaRPr lang="x-none" dirty="0"/>
          </a:p>
        </p:txBody>
      </p:sp>
      <p:sp>
        <p:nvSpPr>
          <p:cNvPr id="4" name="Right Arrow 3">
            <a:extLst>
              <a:ext uri="{FF2B5EF4-FFF2-40B4-BE49-F238E27FC236}">
                <a16:creationId xmlns="" xmlns:a16="http://schemas.microsoft.com/office/drawing/2014/main" id="{B77C9F05-71BE-D422-A3D4-33E4A36775C0}"/>
              </a:ext>
            </a:extLst>
          </p:cNvPr>
          <p:cNvSpPr/>
          <p:nvPr/>
        </p:nvSpPr>
        <p:spPr>
          <a:xfrm>
            <a:off x="799524" y="3141643"/>
            <a:ext cx="267276" cy="152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798648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err="1"/>
              <a:t>Thuật</a:t>
            </a:r>
            <a:r>
              <a:rPr lang="en" sz="4000" dirty="0"/>
              <a:t> </a:t>
            </a:r>
            <a:r>
              <a:rPr lang="en" sz="4000" dirty="0" err="1"/>
              <a:t>toán</a:t>
            </a:r>
            <a:r>
              <a:rPr lang="en" sz="4000" dirty="0"/>
              <a:t> IDS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04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172257"/>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IDS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85800" y="1446294"/>
            <a:ext cx="4953000" cy="738664"/>
          </a:xfrm>
          <a:prstGeom prst="rect">
            <a:avLst/>
          </a:prstGeom>
          <a:noFill/>
        </p:spPr>
        <p:txBody>
          <a:bodyPr wrap="square" rtlCol="0">
            <a:spAutoFit/>
          </a:bodyPr>
          <a:lstStyle/>
          <a:p>
            <a:r>
              <a:rPr lang="en-US" dirty="0"/>
              <a:t>IDS (Iterative Deepening Search) </a:t>
            </a: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trên</a:t>
            </a:r>
            <a:r>
              <a:rPr lang="en-US" dirty="0"/>
              <a:t> </a:t>
            </a:r>
            <a:r>
              <a:rPr lang="en-US" dirty="0" err="1"/>
              <a:t>đồ</a:t>
            </a:r>
            <a:r>
              <a:rPr lang="en-US" dirty="0"/>
              <a:t> </a:t>
            </a:r>
            <a:r>
              <a:rPr lang="en-US" dirty="0" err="1"/>
              <a:t>thị</a:t>
            </a:r>
            <a:r>
              <a:rPr lang="en-US"/>
              <a:t>, </a:t>
            </a:r>
            <a:r>
              <a:rPr lang="en-US" smtClean="0"/>
              <a:t>t</a:t>
            </a:r>
            <a:r>
              <a:rPr lang="vi-VN" smtClean="0"/>
              <a:t>huật </a:t>
            </a:r>
            <a:r>
              <a:rPr lang="vi-VN"/>
              <a:t>toán được đưa ra để khắc phục điểm yêu của thuật toán tìm kiếm giới hạn độ sâu </a:t>
            </a:r>
            <a:r>
              <a:rPr lang="vi-VN" smtClean="0"/>
              <a:t>DLS. </a:t>
            </a:r>
            <a:endParaRPr lang="en-US" smtClean="0"/>
          </a:p>
        </p:txBody>
      </p:sp>
      <p:sp>
        <p:nvSpPr>
          <p:cNvPr id="9" name="TextBox 8"/>
          <p:cNvSpPr txBox="1"/>
          <p:nvPr/>
        </p:nvSpPr>
        <p:spPr>
          <a:xfrm>
            <a:off x="685800" y="2266950"/>
            <a:ext cx="4953000" cy="523220"/>
          </a:xfrm>
          <a:prstGeom prst="rect">
            <a:avLst/>
          </a:prstGeom>
          <a:noFill/>
        </p:spPr>
        <p:txBody>
          <a:bodyPr wrap="square" rtlCol="0">
            <a:spAutoFit/>
          </a:bodyPr>
          <a:lstStyle/>
          <a:p>
            <a:r>
              <a:rPr lang="vi-VN"/>
              <a:t>Đó là khi mà tất cả các lời giải nằm ở độ sâu lớn hơn giới hạn độ sâu l thì giải thuật DLS sẽ thất bại.</a:t>
            </a:r>
            <a:endParaRPr lang="vi-VN" dirty="0"/>
          </a:p>
        </p:txBody>
      </p:sp>
    </p:spTree>
    <p:extLst>
      <p:ext uri="{BB962C8B-B14F-4D97-AF65-F5344CB8AC3E}">
        <p14:creationId xmlns:p14="http://schemas.microsoft.com/office/powerpoint/2010/main" val="3255727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IDS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 xmlns:a16="http://schemas.microsoft.com/office/drawing/2014/main" id="{7CE7B21B-90AE-4AD9-7E9B-2441BF6B3F2A}"/>
              </a:ext>
            </a:extLst>
          </p:cNvPr>
          <p:cNvPicPr>
            <a:picLocks noChangeAspect="1"/>
          </p:cNvPicPr>
          <p:nvPr/>
        </p:nvPicPr>
        <p:blipFill>
          <a:blip r:embed="rId3"/>
          <a:stretch>
            <a:fillRect/>
          </a:stretch>
        </p:blipFill>
        <p:spPr>
          <a:xfrm>
            <a:off x="775037" y="1406460"/>
            <a:ext cx="7507759" cy="3271643"/>
          </a:xfrm>
          <a:prstGeom prst="rect">
            <a:avLst/>
          </a:prstGeom>
        </p:spPr>
      </p:pic>
    </p:spTree>
    <p:extLst>
      <p:ext uri="{BB962C8B-B14F-4D97-AF65-F5344CB8AC3E}">
        <p14:creationId xmlns:p14="http://schemas.microsoft.com/office/powerpoint/2010/main" val="139814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IDS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 xmlns:a16="http://schemas.microsoft.com/office/drawing/2014/main" id="{B941F2C1-BACD-9D04-191D-3EB3CE00B5BF}"/>
              </a:ext>
            </a:extLst>
          </p:cNvPr>
          <p:cNvSpPr txBox="1"/>
          <p:nvPr/>
        </p:nvSpPr>
        <p:spPr>
          <a:xfrm>
            <a:off x="673073" y="1243799"/>
            <a:ext cx="7307498" cy="307777"/>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node gốc và đặt độ sâu tối đa ban đầu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sp>
        <p:nvSpPr>
          <p:cNvPr id="9" name="TextBox 8">
            <a:extLst>
              <a:ext uri="{FF2B5EF4-FFF2-40B4-BE49-F238E27FC236}">
                <a16:creationId xmlns="" xmlns:a16="http://schemas.microsoft.com/office/drawing/2014/main" id="{B941F2C1-BACD-9D04-191D-3EB3CE00B5BF}"/>
              </a:ext>
            </a:extLst>
          </p:cNvPr>
          <p:cNvSpPr txBox="1"/>
          <p:nvPr/>
        </p:nvSpPr>
        <p:spPr>
          <a:xfrm>
            <a:off x="693855" y="1657349"/>
            <a:ext cx="7307498" cy="1384995"/>
          </a:xfrm>
          <a:prstGeom prst="rect">
            <a:avLst/>
          </a:prstGeom>
          <a:noFill/>
        </p:spPr>
        <p:txBody>
          <a:bodyPr wrap="square" rtlCol="0">
            <a:spAutoFit/>
          </a:bodyPr>
          <a:lstStyle/>
          <a:p>
            <a:r>
              <a:rPr lang="en-US">
                <a:solidFill>
                  <a:srgbClr val="2E2F30"/>
                </a:solidFill>
                <a:latin typeface="Inter"/>
              </a:rPr>
              <a:t>Bước 2: </a:t>
            </a:r>
            <a:r>
              <a:rPr lang="vi-VN">
                <a:solidFill>
                  <a:srgbClr val="2E2F30"/>
                </a:solidFill>
                <a:latin typeface="Inter"/>
              </a:rPr>
              <a:t>Lặp lại các bước sau cho đến khi goal node được tìm thấy hoặc đã đạt đến độ sâu tối đa: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Thực hiện DFS với độ sâu giới hạn là độ sâu tối đa hiện tại.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Nếu goal node được tìm thấy trong quá trình DFS, trả về kết quả.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Nếu không tìm thấy goal node trong quá trình DFS, tăng độ sâu tối đa và bắt đầu lại từ bước 2</a:t>
            </a:r>
            <a:r>
              <a:rPr lang="vi-VN" smtClean="0">
                <a:solidFill>
                  <a:srgbClr val="2E2F30"/>
                </a:solidFill>
                <a:latin typeface="Inter"/>
              </a:rPr>
              <a:t>.</a:t>
            </a:r>
            <a:endParaRPr lang="vi-VN">
              <a:solidFill>
                <a:srgbClr val="2E2F30"/>
              </a:solidFill>
              <a:latin typeface="Inter"/>
            </a:endParaRPr>
          </a:p>
        </p:txBody>
      </p:sp>
      <p:sp>
        <p:nvSpPr>
          <p:cNvPr id="10" name="TextBox 9">
            <a:extLst>
              <a:ext uri="{FF2B5EF4-FFF2-40B4-BE49-F238E27FC236}">
                <a16:creationId xmlns="" xmlns:a16="http://schemas.microsoft.com/office/drawing/2014/main" id="{B941F2C1-BACD-9D04-191D-3EB3CE00B5BF}"/>
              </a:ext>
            </a:extLst>
          </p:cNvPr>
          <p:cNvSpPr txBox="1"/>
          <p:nvPr/>
        </p:nvSpPr>
        <p:spPr>
          <a:xfrm>
            <a:off x="693855" y="3199131"/>
            <a:ext cx="7307498" cy="307777"/>
          </a:xfrm>
          <a:prstGeom prst="rect">
            <a:avLst/>
          </a:prstGeom>
          <a:noFill/>
        </p:spPr>
        <p:txBody>
          <a:bodyPr wrap="square" rtlCol="0">
            <a:spAutoFit/>
          </a:bodyPr>
          <a:lstStyle/>
          <a:p>
            <a:r>
              <a:rPr lang="en-US">
                <a:solidFill>
                  <a:srgbClr val="2E2F30"/>
                </a:solidFill>
                <a:latin typeface="Inter"/>
              </a:rPr>
              <a:t>Bước 3: </a:t>
            </a:r>
            <a:r>
              <a:rPr lang="vi-VN">
                <a:solidFill>
                  <a:srgbClr val="2E2F30"/>
                </a:solidFill>
                <a:latin typeface="Inter"/>
              </a:rPr>
              <a:t>Nếu không tìm thấy goal node sau khi đạt đến độ sâu tối đa, trả về fail.</a:t>
            </a:r>
            <a:endParaRPr lang="vi-VN" dirty="0">
              <a:solidFill>
                <a:srgbClr val="2E2F30"/>
              </a:solidFill>
              <a:latin typeface="Inter"/>
            </a:endParaRPr>
          </a:p>
        </p:txBody>
      </p:sp>
    </p:spTree>
    <p:extLst>
      <p:ext uri="{BB962C8B-B14F-4D97-AF65-F5344CB8AC3E}">
        <p14:creationId xmlns:p14="http://schemas.microsoft.com/office/powerpoint/2010/main" val="272229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Thuật toán Support Vector Machine(SVM)</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85800" y="1446294"/>
            <a:ext cx="4572000" cy="738664"/>
          </a:xfrm>
          <a:prstGeom prst="rect">
            <a:avLst/>
          </a:prstGeom>
          <a:noFill/>
        </p:spPr>
        <p:txBody>
          <a:bodyPr wrap="square" rtlCol="0">
            <a:spAutoFit/>
          </a:bodyPr>
          <a:lstStyle/>
          <a:p>
            <a:r>
              <a:rPr lang="en-US" smtClean="0"/>
              <a:t>S</a:t>
            </a:r>
            <a:r>
              <a:rPr lang="vi-VN" smtClean="0"/>
              <a:t>VM </a:t>
            </a:r>
            <a:r>
              <a:rPr lang="vi-VN"/>
              <a:t>(Support Vector Machine) là một thuật toán </a:t>
            </a:r>
            <a:r>
              <a:rPr lang="vi-VN" smtClean="0"/>
              <a:t>học</a:t>
            </a:r>
            <a:r>
              <a:rPr lang="en-US" smtClean="0"/>
              <a:t> máy</a:t>
            </a:r>
            <a:r>
              <a:rPr lang="vi-VN" smtClean="0"/>
              <a:t> </a:t>
            </a:r>
            <a:r>
              <a:rPr lang="vi-VN"/>
              <a:t>có giám </a:t>
            </a:r>
            <a:r>
              <a:rPr lang="vi-VN" smtClean="0"/>
              <a:t>sát, </a:t>
            </a:r>
            <a:r>
              <a:rPr lang="vi-VN"/>
              <a:t>được sử dụng phổ biến trong các tác vụ phân loại và hồi </a:t>
            </a:r>
            <a:r>
              <a:rPr lang="vi-VN" smtClean="0"/>
              <a:t>quy</a:t>
            </a:r>
            <a:r>
              <a:rPr lang="en-US" smtClean="0"/>
              <a:t>.</a:t>
            </a:r>
            <a:endParaRPr lang="en-US"/>
          </a:p>
        </p:txBody>
      </p:sp>
      <p:sp>
        <p:nvSpPr>
          <p:cNvPr id="4" name="TextBox 3"/>
          <p:cNvSpPr txBox="1"/>
          <p:nvPr/>
        </p:nvSpPr>
        <p:spPr>
          <a:xfrm>
            <a:off x="678873" y="2266950"/>
            <a:ext cx="4495800" cy="954107"/>
          </a:xfrm>
          <a:prstGeom prst="rect">
            <a:avLst/>
          </a:prstGeom>
          <a:noFill/>
        </p:spPr>
        <p:txBody>
          <a:bodyPr wrap="square" rtlCol="0">
            <a:spAutoFit/>
          </a:bodyPr>
          <a:lstStyle/>
          <a:p>
            <a:pPr lvl="0"/>
            <a:r>
              <a:rPr lang="vi-VN">
                <a:latin typeface="+mn-lt"/>
                <a:ea typeface="Times New Roman"/>
                <a:cs typeface="Times New Roman"/>
                <a:sym typeface="Times New Roman"/>
              </a:rPr>
              <a:t>Ý tưởng của thuật toán SVM là </a:t>
            </a:r>
            <a:r>
              <a:rPr lang="en-US" smtClean="0">
                <a:latin typeface="+mn-lt"/>
                <a:ea typeface="Times New Roman"/>
                <a:cs typeface="Times New Roman"/>
                <a:sym typeface="Times New Roman"/>
              </a:rPr>
              <a:t>tìm ra </a:t>
            </a:r>
            <a:r>
              <a:rPr lang="vi-VN" smtClean="0">
                <a:latin typeface="+mn-lt"/>
                <a:ea typeface="Times New Roman"/>
                <a:cs typeface="Times New Roman"/>
                <a:sym typeface="Times New Roman"/>
              </a:rPr>
              <a:t>1 </a:t>
            </a:r>
            <a:r>
              <a:rPr lang="vi-VN">
                <a:latin typeface="+mn-lt"/>
                <a:ea typeface="Times New Roman"/>
                <a:cs typeface="Times New Roman"/>
                <a:sym typeface="Times New Roman"/>
              </a:rPr>
              <a:t>siêu phẳng (hyper lane) tốt nhất để phân chia các điểm dữ liệu thành từng nhóm.</a:t>
            </a:r>
            <a:endParaRPr lang="vi-VN">
              <a:latin typeface="+mn-lt"/>
            </a:endParaRPr>
          </a:p>
          <a:p>
            <a:endParaRPr lang="en-US"/>
          </a:p>
        </p:txBody>
      </p:sp>
      <p:pic>
        <p:nvPicPr>
          <p:cNvPr id="15" name="Google Shape;182;p4"/>
          <p:cNvPicPr preferRelativeResize="0">
            <a:picLocks noGrp="1"/>
          </p:cNvPicPr>
          <p:nvPr>
            <p:ph type="body" idx="1"/>
          </p:nvPr>
        </p:nvPicPr>
        <p:blipFill rotWithShape="1">
          <a:blip r:embed="rId3">
            <a:alphaModFix/>
          </a:blip>
          <a:srcRect/>
          <a:stretch/>
        </p:blipFill>
        <p:spPr>
          <a:xfrm>
            <a:off x="5257800" y="1404922"/>
            <a:ext cx="3352800" cy="2678162"/>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3350"/>
            <a:ext cx="5105400" cy="47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346233"/>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09600" y="1276318"/>
            <a:ext cx="6903593" cy="1384995"/>
          </a:xfrm>
          <a:prstGeom prst="rect">
            <a:avLst/>
          </a:prstGeom>
          <a:noFill/>
        </p:spPr>
        <p:txBody>
          <a:bodyPr wrap="square" rtlCol="0">
            <a:spAutoFit/>
          </a:bodyPr>
          <a:lstStyle/>
          <a:p>
            <a:r>
              <a:rPr lang="en-US" b="1" smtClean="0"/>
              <a:t>Ưu điểm </a:t>
            </a:r>
            <a:r>
              <a:rPr lang="en-US" smtClean="0"/>
              <a:t>: </a:t>
            </a:r>
            <a:r>
              <a:rPr lang="vi-VN" smtClean="0">
                <a:solidFill>
                  <a:srgbClr val="2E2F30"/>
                </a:solidFill>
                <a:latin typeface="+mn-lt"/>
              </a:rPr>
              <a:t>S</a:t>
            </a:r>
            <a:r>
              <a:rPr lang="vi-VN" b="0" i="0" smtClean="0">
                <a:solidFill>
                  <a:srgbClr val="2E2F30"/>
                </a:solidFill>
                <a:effectLst/>
                <a:latin typeface="+mn-lt"/>
              </a:rPr>
              <a:t>ử dụng ít bộ nhớ hơn so với </a:t>
            </a:r>
            <a:r>
              <a:rPr lang="en-US">
                <a:solidFill>
                  <a:srgbClr val="2E2F30"/>
                </a:solidFill>
                <a:latin typeface="+mn-lt"/>
              </a:rPr>
              <a:t>D</a:t>
            </a:r>
            <a:r>
              <a:rPr lang="en-US" b="0" i="0" smtClean="0">
                <a:solidFill>
                  <a:srgbClr val="2E2F30"/>
                </a:solidFill>
                <a:effectLst/>
                <a:latin typeface="+mn-lt"/>
              </a:rPr>
              <a:t>FS </a:t>
            </a:r>
            <a:r>
              <a:rPr lang="vi-VN" b="0" i="0" smtClean="0">
                <a:solidFill>
                  <a:srgbClr val="2E2F30"/>
                </a:solidFill>
                <a:effectLst/>
                <a:latin typeface="+mn-lt"/>
              </a:rPr>
              <a:t>và có khả năng tìm kiếm đường đi ngắn nhất trong đồ thị.</a:t>
            </a:r>
          </a:p>
          <a:p>
            <a:endParaRPr lang="vi-VN" b="0" i="0" dirty="0">
              <a:solidFill>
                <a:srgbClr val="2E2F30"/>
              </a:solidFill>
              <a:effectLst/>
              <a:latin typeface="+mn-lt"/>
            </a:endParaRPr>
          </a:p>
          <a:p>
            <a:r>
              <a:rPr lang="en-US" b="1" dirty="0" err="1"/>
              <a:t>Nhược</a:t>
            </a:r>
            <a:r>
              <a:rPr lang="en-US" b="1" dirty="0"/>
              <a:t> </a:t>
            </a:r>
            <a:r>
              <a:rPr lang="en-US" b="1" err="1"/>
              <a:t>điểm</a:t>
            </a:r>
            <a:r>
              <a:rPr lang="en-US" b="1"/>
              <a:t> </a:t>
            </a:r>
            <a:r>
              <a:rPr lang="en-US" smtClean="0"/>
              <a:t>: </a:t>
            </a:r>
            <a:r>
              <a:rPr lang="vi-VN" smtClean="0">
                <a:solidFill>
                  <a:srgbClr val="2E2F30"/>
                </a:solidFill>
                <a:latin typeface="+mn-lt"/>
              </a:rPr>
              <a:t>Thuật </a:t>
            </a:r>
            <a:r>
              <a:rPr lang="vi-VN">
                <a:solidFill>
                  <a:srgbClr val="2E2F30"/>
                </a:solidFill>
                <a:latin typeface="+mn-lt"/>
              </a:rPr>
              <a:t>toán này chỉ hiệu quả với các bài toán không gian trạng thái nhỏ, với những không gian trạng thái lớn thì thời gian và chi phí cho việc tìm kiếm sẽ rất cao.</a:t>
            </a:r>
            <a:endParaRPr lang="en-US" dirty="0">
              <a:latin typeface="+mn-lt"/>
            </a:endParaRPr>
          </a:p>
        </p:txBody>
      </p:sp>
      <p:sp>
        <p:nvSpPr>
          <p:cNvPr id="3" name="TextBox 2">
            <a:extLst>
              <a:ext uri="{FF2B5EF4-FFF2-40B4-BE49-F238E27FC236}">
                <a16:creationId xmlns="" xmlns:a16="http://schemas.microsoft.com/office/drawing/2014/main" id="{44293F0C-AE86-3206-3056-2F6ADD46D93C}"/>
              </a:ext>
            </a:extLst>
          </p:cNvPr>
          <p:cNvSpPr txBox="1"/>
          <p:nvPr/>
        </p:nvSpPr>
        <p:spPr>
          <a:xfrm>
            <a:off x="1029276" y="2800350"/>
            <a:ext cx="6248400" cy="523220"/>
          </a:xfrm>
          <a:prstGeom prst="rect">
            <a:avLst/>
          </a:prstGeom>
          <a:noFill/>
        </p:spPr>
        <p:txBody>
          <a:bodyPr wrap="square" rtlCol="0">
            <a:spAutoFit/>
          </a:bodyPr>
          <a:lstStyle/>
          <a:p>
            <a:r>
              <a:rPr lang="en-US" smtClean="0">
                <a:solidFill>
                  <a:srgbClr val="2E2F30"/>
                </a:solidFill>
                <a:latin typeface="Inter"/>
              </a:rPr>
              <a:t>Thuật toán </a:t>
            </a:r>
            <a:r>
              <a:rPr lang="vi-VN" smtClean="0">
                <a:solidFill>
                  <a:srgbClr val="2E2F30"/>
                </a:solidFill>
                <a:latin typeface="Inter"/>
              </a:rPr>
              <a:t>IDS được </a:t>
            </a:r>
            <a:r>
              <a:rPr lang="vi-VN">
                <a:solidFill>
                  <a:srgbClr val="2E2F30"/>
                </a:solidFill>
                <a:latin typeface="Inter"/>
              </a:rPr>
              <a:t>sử dụng khi ta không biết độ sâu tối ưu của giải </a:t>
            </a:r>
            <a:r>
              <a:rPr lang="vi-VN" smtClean="0">
                <a:solidFill>
                  <a:srgbClr val="2E2F30"/>
                </a:solidFill>
                <a:latin typeface="Inter"/>
              </a:rPr>
              <a:t>pháp </a:t>
            </a:r>
            <a:r>
              <a:rPr lang="vi-VN">
                <a:solidFill>
                  <a:srgbClr val="2E2F30"/>
                </a:solidFill>
                <a:latin typeface="Inter"/>
              </a:rPr>
              <a:t>và muốn tìm kiếm theo độ sâu từ thấp đến cao cho đến khi tìm ra giải pháp.</a:t>
            </a:r>
            <a:endParaRPr lang="x-none" dirty="0"/>
          </a:p>
        </p:txBody>
      </p:sp>
      <p:sp>
        <p:nvSpPr>
          <p:cNvPr id="4" name="Right Arrow 3">
            <a:extLst>
              <a:ext uri="{FF2B5EF4-FFF2-40B4-BE49-F238E27FC236}">
                <a16:creationId xmlns="" xmlns:a16="http://schemas.microsoft.com/office/drawing/2014/main" id="{9E4CDE9A-0D68-05C3-523B-8E67D9E10171}"/>
              </a:ext>
            </a:extLst>
          </p:cNvPr>
          <p:cNvSpPr/>
          <p:nvPr/>
        </p:nvSpPr>
        <p:spPr>
          <a:xfrm>
            <a:off x="762000" y="2964685"/>
            <a:ext cx="267276" cy="152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009101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096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solidFill>
                  <a:schemeClr val="accent2"/>
                </a:solidFill>
                <a:latin typeface="Arial Rounded MT Bold" pitchFamily="34" charset="0"/>
                <a:cs typeface="Mongolian Baiti" pitchFamily="66" charset="0"/>
              </a:rPr>
              <a:t>Thanks!</a:t>
            </a:r>
            <a:endParaRPr sz="5400">
              <a:solidFill>
                <a:schemeClr val="accent2"/>
              </a:solidFill>
              <a:latin typeface="Arial Rounded MT Bold" pitchFamily="34" charset="0"/>
              <a:cs typeface="Mongolian Baiti" pitchFamily="66" charset="0"/>
            </a:endParaRPr>
          </a:p>
        </p:txBody>
      </p:sp>
    </p:spTree>
    <p:extLst>
      <p:ext uri="{BB962C8B-B14F-4D97-AF65-F5344CB8AC3E}">
        <p14:creationId xmlns:p14="http://schemas.microsoft.com/office/powerpoint/2010/main" val="382939722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Vấn đề đặt ra</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631;p66"/>
          <p:cNvGrpSpPr/>
          <p:nvPr/>
        </p:nvGrpSpPr>
        <p:grpSpPr>
          <a:xfrm>
            <a:off x="912774" y="1094950"/>
            <a:ext cx="685800" cy="713025"/>
            <a:chOff x="-34776500" y="2631825"/>
            <a:chExt cx="291450" cy="291450"/>
          </a:xfrm>
        </p:grpSpPr>
        <p:sp>
          <p:nvSpPr>
            <p:cNvPr id="14" name="Google Shape;9632;p66"/>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33;p66"/>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FF0000"/>
                  </a:solidFill>
                </a:ln>
              </a:endParaRPr>
            </a:p>
          </p:txBody>
        </p:sp>
        <p:sp>
          <p:nvSpPr>
            <p:cNvPr id="17" name="Google Shape;9634;p66"/>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FF0000"/>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676400" y="1199985"/>
            <a:ext cx="2362200" cy="523220"/>
          </a:xfrm>
          <a:prstGeom prst="rect">
            <a:avLst/>
          </a:prstGeom>
          <a:noFill/>
        </p:spPr>
        <p:txBody>
          <a:bodyPr wrap="square" rtlCol="0">
            <a:spAutoFit/>
          </a:bodyPr>
          <a:lstStyle/>
          <a:p>
            <a:r>
              <a:rPr lang="en-US" smtClean="0"/>
              <a:t>C</a:t>
            </a:r>
            <a:r>
              <a:rPr lang="vi-VN" smtClean="0"/>
              <a:t>họn </a:t>
            </a:r>
            <a:r>
              <a:rPr lang="vi-VN"/>
              <a:t>siêu phẳng như thế nào để tối ưu nhất?</a:t>
            </a:r>
          </a:p>
        </p:txBody>
      </p:sp>
      <p:pic>
        <p:nvPicPr>
          <p:cNvPr id="18" name="Google Shape;188;p5"/>
          <p:cNvPicPr preferRelativeResize="0">
            <a:picLocks/>
          </p:cNvPicPr>
          <p:nvPr/>
        </p:nvPicPr>
        <p:blipFill rotWithShape="1">
          <a:blip r:embed="rId3">
            <a:alphaModFix/>
          </a:blip>
          <a:srcRect l="1619" r="1618"/>
          <a:stretch/>
        </p:blipFill>
        <p:spPr>
          <a:xfrm>
            <a:off x="3339298" y="1815625"/>
            <a:ext cx="4356902" cy="2988459"/>
          </a:xfrm>
          <a:prstGeom prst="roundRect">
            <a:avLst>
              <a:gd name="adj" fmla="val 1858"/>
            </a:avLst>
          </a:prstGeom>
          <a:noFill/>
          <a:ln>
            <a:noFill/>
          </a:ln>
          <a:effectLst>
            <a:outerShdw blurRad="50800" dist="50800" dir="5400000" algn="tl" rotWithShape="0">
              <a:srgbClr val="000000">
                <a:alpha val="42745"/>
              </a:srgbClr>
            </a:outerShdw>
          </a:effectLst>
        </p:spPr>
      </p:pic>
    </p:spTree>
    <p:extLst>
      <p:ext uri="{BB962C8B-B14F-4D97-AF65-F5344CB8AC3E}">
        <p14:creationId xmlns:p14="http://schemas.microsoft.com/office/powerpoint/2010/main" val="3938061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Giải pháp</a:t>
            </a:r>
            <a:endParaRPr sz="2800">
              <a:latin typeface="Myanmar Text" pitchFamily="34" charset="0"/>
              <a:cs typeface="Myanmar Text" pitchFamily="34" charset="0"/>
            </a:endParaRPr>
          </a:p>
        </p:txBody>
      </p:sp>
      <p:sp>
        <p:nvSpPr>
          <p:cNvPr id="6" name="TextBox 5"/>
          <p:cNvSpPr txBox="1"/>
          <p:nvPr/>
        </p:nvSpPr>
        <p:spPr>
          <a:xfrm>
            <a:off x="630382" y="1123950"/>
            <a:ext cx="4267200" cy="523220"/>
          </a:xfrm>
          <a:prstGeom prst="rect">
            <a:avLst/>
          </a:prstGeom>
          <a:noFill/>
        </p:spPr>
        <p:txBody>
          <a:bodyPr wrap="square" rtlCol="0">
            <a:spAutoFit/>
          </a:bodyPr>
          <a:lstStyle/>
          <a:p>
            <a:r>
              <a:rPr lang="vi-VN"/>
              <a:t>Siêu phẳng tối ưu mà chúng ta cần chọn là siêu phẳng phân tách có lề lớn nhất.</a:t>
            </a:r>
          </a:p>
        </p:txBody>
      </p:sp>
      <p:sp>
        <p:nvSpPr>
          <p:cNvPr id="15" name="TextBox 14"/>
          <p:cNvSpPr txBox="1"/>
          <p:nvPr/>
        </p:nvSpPr>
        <p:spPr>
          <a:xfrm>
            <a:off x="637309" y="1700318"/>
            <a:ext cx="4260273" cy="738664"/>
          </a:xfrm>
          <a:prstGeom prst="rect">
            <a:avLst/>
          </a:prstGeom>
          <a:noFill/>
        </p:spPr>
        <p:txBody>
          <a:bodyPr wrap="square" rtlCol="0">
            <a:spAutoFit/>
          </a:bodyPr>
          <a:lstStyle/>
          <a:p>
            <a:r>
              <a:rPr lang="vi-VN"/>
              <a:t>Nếu bài toán có không gian dữ liệu là phi tuyến tính, không thể tìm được một siêu phẳng thoả mãn bài toán.</a:t>
            </a:r>
          </a:p>
        </p:txBody>
      </p:sp>
      <p:sp>
        <p:nvSpPr>
          <p:cNvPr id="19" name="TextBox 18"/>
          <p:cNvSpPr txBox="1"/>
          <p:nvPr/>
        </p:nvSpPr>
        <p:spPr>
          <a:xfrm>
            <a:off x="651164" y="2438982"/>
            <a:ext cx="4565073" cy="954107"/>
          </a:xfrm>
          <a:prstGeom prst="rect">
            <a:avLst/>
          </a:prstGeom>
          <a:noFill/>
        </p:spPr>
        <p:txBody>
          <a:bodyPr wrap="square" rtlCol="0">
            <a:spAutoFit/>
          </a:bodyPr>
          <a:lstStyle/>
          <a:p>
            <a:r>
              <a:rPr lang="vi-VN"/>
              <a:t>Lúc này chúng ta sẽ sử dụng phương pháp gọi là Kernel Trick( kỹ thuật  hạt nhân), đây là tính năng có không gian đầu vào có chiều </a:t>
            </a:r>
            <a:r>
              <a:rPr lang="vi-VN" smtClean="0"/>
              <a:t>thấ</a:t>
            </a:r>
            <a:r>
              <a:rPr lang="en-US" smtClean="0"/>
              <a:t>p</a:t>
            </a:r>
            <a:r>
              <a:rPr lang="vi-VN" smtClean="0"/>
              <a:t> </a:t>
            </a:r>
            <a:r>
              <a:rPr lang="vi-VN"/>
              <a:t>và biến đổi nó thành không gian có chiều cao hơn.</a:t>
            </a:r>
          </a:p>
        </p:txBody>
      </p:sp>
      <p:pic>
        <p:nvPicPr>
          <p:cNvPr id="1028" name="Picture 4" descr="https://trituenhantao.io/wp-content/uploads/2020/04/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81350"/>
            <a:ext cx="570981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717460"/>
            <a:ext cx="3728618" cy="246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67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80">
                                          <p:stCondLst>
                                            <p:cond delay="0"/>
                                          </p:stCondLst>
                                        </p:cTn>
                                        <p:tgtEl>
                                          <p:spTgt spid="19"/>
                                        </p:tgtEl>
                                      </p:cBhvr>
                                    </p:animEffect>
                                    <p:anim calcmode="lin" valueType="num">
                                      <p:cBhvr>
                                        <p:cTn id="4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5" dur="26">
                                          <p:stCondLst>
                                            <p:cond delay="650"/>
                                          </p:stCondLst>
                                        </p:cTn>
                                        <p:tgtEl>
                                          <p:spTgt spid="19"/>
                                        </p:tgtEl>
                                      </p:cBhvr>
                                      <p:to x="100000" y="60000"/>
                                    </p:animScale>
                                    <p:animScale>
                                      <p:cBhvr>
                                        <p:cTn id="46" dur="166" decel="50000">
                                          <p:stCondLst>
                                            <p:cond delay="676"/>
                                          </p:stCondLst>
                                        </p:cTn>
                                        <p:tgtEl>
                                          <p:spTgt spid="19"/>
                                        </p:tgtEl>
                                      </p:cBhvr>
                                      <p:to x="100000" y="100000"/>
                                    </p:animScale>
                                    <p:animScale>
                                      <p:cBhvr>
                                        <p:cTn id="47" dur="26">
                                          <p:stCondLst>
                                            <p:cond delay="1312"/>
                                          </p:stCondLst>
                                        </p:cTn>
                                        <p:tgtEl>
                                          <p:spTgt spid="19"/>
                                        </p:tgtEl>
                                      </p:cBhvr>
                                      <p:to x="100000" y="80000"/>
                                    </p:animScale>
                                    <p:animScale>
                                      <p:cBhvr>
                                        <p:cTn id="48" dur="166" decel="50000">
                                          <p:stCondLst>
                                            <p:cond delay="1338"/>
                                          </p:stCondLst>
                                        </p:cTn>
                                        <p:tgtEl>
                                          <p:spTgt spid="19"/>
                                        </p:tgtEl>
                                      </p:cBhvr>
                                      <p:to x="100000" y="100000"/>
                                    </p:animScale>
                                    <p:animScale>
                                      <p:cBhvr>
                                        <p:cTn id="49" dur="26">
                                          <p:stCondLst>
                                            <p:cond delay="1642"/>
                                          </p:stCondLst>
                                        </p:cTn>
                                        <p:tgtEl>
                                          <p:spTgt spid="19"/>
                                        </p:tgtEl>
                                      </p:cBhvr>
                                      <p:to x="100000" y="90000"/>
                                    </p:animScale>
                                    <p:animScale>
                                      <p:cBhvr>
                                        <p:cTn id="50" dur="166" decel="50000">
                                          <p:stCondLst>
                                            <p:cond delay="1668"/>
                                          </p:stCondLst>
                                        </p:cTn>
                                        <p:tgtEl>
                                          <p:spTgt spid="19"/>
                                        </p:tgtEl>
                                      </p:cBhvr>
                                      <p:to x="100000" y="100000"/>
                                    </p:animScale>
                                    <p:animScale>
                                      <p:cBhvr>
                                        <p:cTn id="51" dur="26">
                                          <p:stCondLst>
                                            <p:cond delay="1808"/>
                                          </p:stCondLst>
                                        </p:cTn>
                                        <p:tgtEl>
                                          <p:spTgt spid="19"/>
                                        </p:tgtEl>
                                      </p:cBhvr>
                                      <p:to x="100000" y="95000"/>
                                    </p:animScale>
                                    <p:animScale>
                                      <p:cBhvr>
                                        <p:cTn id="52" dur="166" decel="50000">
                                          <p:stCondLst>
                                            <p:cond delay="1834"/>
                                          </p:stCondLst>
                                        </p:cTn>
                                        <p:tgtEl>
                                          <p:spTgt spid="19"/>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1"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1"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5" grpId="0"/>
      <p:bldP spid="15" grpId="1"/>
      <p:bldP spid="19" grpId="0"/>
      <p:bldP spid="1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Ví dụ từng bước thuật toán</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02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15384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85800" y="1441092"/>
            <a:ext cx="3810000" cy="738664"/>
          </a:xfrm>
          <a:prstGeom prst="rect">
            <a:avLst/>
          </a:prstGeom>
          <a:noFill/>
        </p:spPr>
        <p:txBody>
          <a:bodyPr wrap="square" rtlCol="0">
            <a:spAutoFit/>
          </a:bodyPr>
          <a:lstStyle/>
          <a:p>
            <a:r>
              <a:rPr lang="en-US" smtClean="0"/>
              <a:t>Bước 1: Chuẩn </a:t>
            </a:r>
            <a:r>
              <a:rPr lang="en-US"/>
              <a:t>bị dữ </a:t>
            </a:r>
            <a:r>
              <a:rPr lang="en-US" smtClean="0"/>
              <a:t>liệu</a:t>
            </a:r>
          </a:p>
          <a:p>
            <a:r>
              <a:rPr lang="en-US" smtClean="0"/>
              <a:t> </a:t>
            </a:r>
            <a:r>
              <a:rPr lang="en-US"/>
              <a:t>Đầu tiên, ta phải chuẩn bị dữ liệu và tạo ra tập huấn luyện và tập kiểm tra</a:t>
            </a:r>
            <a:r>
              <a:rPr lang="en-US" smtClean="0"/>
              <a:t>.</a:t>
            </a:r>
            <a:endParaRPr lang="en-US"/>
          </a:p>
        </p:txBody>
      </p:sp>
      <p:pic>
        <p:nvPicPr>
          <p:cNvPr id="4098" name="Picture 2" descr="https://lh3.googleusercontent.com/pw/ACtC-3fNBCEJ2-hzSM_ThbpictJqnFYxkMbaRXFMHPFUwH0H9J3CmJ_3AXCC70_2LlWOGsOlIGINaDd_pTxWWeRP_u-4sVsZFp6qf9AcM3f6rA7R8nwxd54nuFJBrD3PzeyvPSzGC80f3h0h4VLhLKuHnBWF=w405-h626-no?authuse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102600"/>
            <a:ext cx="3018326" cy="383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2495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Fentanyl Use in Cancer Patients Breakthrough by Slidesgo">
  <a:themeElements>
    <a:clrScheme name="Simple Light">
      <a:dk1>
        <a:srgbClr val="191919"/>
      </a:dk1>
      <a:lt1>
        <a:srgbClr val="F8F8F8"/>
      </a:lt1>
      <a:dk2>
        <a:srgbClr val="D8D8D8"/>
      </a:dk2>
      <a:lt2>
        <a:srgbClr val="FFC6A4"/>
      </a:lt2>
      <a:accent1>
        <a:srgbClr val="FF7140"/>
      </a:accent1>
      <a:accent2>
        <a:srgbClr val="054154"/>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2225</Words>
  <Application>Microsoft Office PowerPoint</Application>
  <PresentationFormat>On-screen Show (16:9)</PresentationFormat>
  <Paragraphs>186</Paragraphs>
  <Slides>52</Slides>
  <Notes>52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Arial Rounded MT Bold</vt:lpstr>
      <vt:lpstr>Segoe UI Black</vt:lpstr>
      <vt:lpstr>Mongolian Baiti</vt:lpstr>
      <vt:lpstr>Times New Roman</vt:lpstr>
      <vt:lpstr>Archivo</vt:lpstr>
      <vt:lpstr>Prompt</vt:lpstr>
      <vt:lpstr>Bahnschrift SemiBold</vt:lpstr>
      <vt:lpstr>Inter</vt:lpstr>
      <vt:lpstr>Myanmar Text</vt:lpstr>
      <vt:lpstr>Wingdings</vt:lpstr>
      <vt:lpstr>Bahnschrift</vt:lpstr>
      <vt:lpstr>Fentanyl Use in Cancer Patients Breakthrough by Slidesgo</vt:lpstr>
      <vt:lpstr>Thuật toán Support Vector Machine(SVM)</vt:lpstr>
      <vt:lpstr>Thành viên nhóm 20</vt:lpstr>
      <vt:lpstr>Nội dung</vt:lpstr>
      <vt:lpstr>Giới thiệu thuật toán</vt:lpstr>
      <vt:lpstr>Thuật toán Support Vector Machine(SVM)</vt:lpstr>
      <vt:lpstr>Vấn đề đặt ra</vt:lpstr>
      <vt:lpstr>Giải pháp</vt:lpstr>
      <vt:lpstr>Ví dụ từng bước thuật toán</vt:lpstr>
      <vt:lpstr>Ví dụ từng bước thuật toán</vt:lpstr>
      <vt:lpstr>Ví dụ từng bước thuật toán</vt:lpstr>
      <vt:lpstr>Ví dụ từng bước thuật toán</vt:lpstr>
      <vt:lpstr>Ưu điểm và nhược điểm</vt:lpstr>
      <vt:lpstr>Ưu, nhược điểm của thuật toán</vt:lpstr>
      <vt:lpstr>Tổng kết</vt:lpstr>
      <vt:lpstr>Trường hợp áp dụng</vt:lpstr>
      <vt:lpstr>Các giải thuật tìm kiếm mù</vt:lpstr>
      <vt:lpstr>Nội dung</vt:lpstr>
      <vt:lpstr>Thuật toán DFS &amp; BFS </vt:lpstr>
      <vt:lpstr>Thuật toán DFS &amp; BFS </vt:lpstr>
      <vt:lpstr>Các bước thuật toán BFS</vt:lpstr>
      <vt:lpstr>Các bước thuật toán BFS</vt:lpstr>
      <vt:lpstr>Các bước thuật toán BFS</vt:lpstr>
      <vt:lpstr>Các bước thuật toán BFS</vt:lpstr>
      <vt:lpstr>Các bước thuật toán BFS</vt:lpstr>
      <vt:lpstr>Các bước thuật toán DFS</vt:lpstr>
      <vt:lpstr>Các bước thuật toán DFS</vt:lpstr>
      <vt:lpstr>Các bước thuật toán DFS</vt:lpstr>
      <vt:lpstr>Các bước thuật toán DFS</vt:lpstr>
      <vt:lpstr>Đặc điểm BFS</vt:lpstr>
      <vt:lpstr>Đặc điểm DFS</vt:lpstr>
      <vt:lpstr>Thuật toán UCS</vt:lpstr>
      <vt:lpstr>Thuật toán UCS </vt:lpstr>
      <vt:lpstr>Các bước thuật toán UCS</vt:lpstr>
      <vt:lpstr>Các bước thuật toán UCS</vt:lpstr>
      <vt:lpstr>Các bước thuật toán UCS</vt:lpstr>
      <vt:lpstr>PowerPoint Presentation</vt:lpstr>
      <vt:lpstr>Đặc điểm </vt:lpstr>
      <vt:lpstr>Thuật toán DLS</vt:lpstr>
      <vt:lpstr>Thuật toán DLS </vt:lpstr>
      <vt:lpstr>Các bước thuật toán DLS</vt:lpstr>
      <vt:lpstr>Các bước thuật toán DLS</vt:lpstr>
      <vt:lpstr>Các bước thuật toán DLS</vt:lpstr>
      <vt:lpstr>PowerPoint Presentation</vt:lpstr>
      <vt:lpstr>Các bước thuật toán DLS</vt:lpstr>
      <vt:lpstr>Đặc điểm </vt:lpstr>
      <vt:lpstr>Thuật toán IDS</vt:lpstr>
      <vt:lpstr>Thuật toán IDS </vt:lpstr>
      <vt:lpstr>Các bước thuật toán IDS</vt:lpstr>
      <vt:lpstr>Các bước thuật toán IDS</vt:lpstr>
      <vt:lpstr>PowerPoint Presentation</vt:lpstr>
      <vt:lpstr>Đặc điểm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Thuật toán Support Vector Machine(SVM)</dc:title>
  <cp:lastModifiedBy>Yen Vy</cp:lastModifiedBy>
  <cp:revision>44</cp:revision>
  <dcterms:modified xsi:type="dcterms:W3CDTF">2023-05-13T11:03:34Z</dcterms:modified>
</cp:coreProperties>
</file>